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 ContentType="image/t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1"/>
  </p:notesMasterIdLst>
  <p:sldIdLst>
    <p:sldId id="385" r:id="rId5"/>
    <p:sldId id="737" r:id="rId6"/>
    <p:sldId id="831" r:id="rId7"/>
    <p:sldId id="281" r:id="rId8"/>
    <p:sldId id="879" r:id="rId9"/>
    <p:sldId id="706" r:id="rId10"/>
    <p:sldId id="339" r:id="rId11"/>
    <p:sldId id="705" r:id="rId12"/>
    <p:sldId id="830" r:id="rId13"/>
    <p:sldId id="829" r:id="rId14"/>
    <p:sldId id="708" r:id="rId15"/>
    <p:sldId id="709" r:id="rId16"/>
    <p:sldId id="795" r:id="rId17"/>
    <p:sldId id="814" r:id="rId18"/>
    <p:sldId id="832" r:id="rId19"/>
    <p:sldId id="866" r:id="rId20"/>
    <p:sldId id="801" r:id="rId21"/>
    <p:sldId id="853" r:id="rId22"/>
    <p:sldId id="854" r:id="rId23"/>
    <p:sldId id="802" r:id="rId24"/>
    <p:sldId id="803" r:id="rId25"/>
    <p:sldId id="771" r:id="rId26"/>
    <p:sldId id="713" r:id="rId27"/>
    <p:sldId id="715" r:id="rId28"/>
    <p:sldId id="799" r:id="rId29"/>
    <p:sldId id="716" r:id="rId30"/>
    <p:sldId id="796" r:id="rId31"/>
    <p:sldId id="769" r:id="rId32"/>
    <p:sldId id="770" r:id="rId33"/>
    <p:sldId id="797" r:id="rId34"/>
    <p:sldId id="726" r:id="rId35"/>
    <p:sldId id="727" r:id="rId36"/>
    <p:sldId id="728" r:id="rId37"/>
    <p:sldId id="731" r:id="rId38"/>
    <p:sldId id="805" r:id="rId39"/>
    <p:sldId id="433" r:id="rId40"/>
    <p:sldId id="825" r:id="rId41"/>
    <p:sldId id="833" r:id="rId42"/>
    <p:sldId id="732" r:id="rId43"/>
    <p:sldId id="733" r:id="rId44"/>
    <p:sldId id="734" r:id="rId45"/>
    <p:sldId id="735" r:id="rId46"/>
    <p:sldId id="736" r:id="rId47"/>
    <p:sldId id="739" r:id="rId48"/>
    <p:sldId id="740" r:id="rId49"/>
    <p:sldId id="741" r:id="rId50"/>
    <p:sldId id="889" r:id="rId51"/>
    <p:sldId id="743" r:id="rId52"/>
    <p:sldId id="744" r:id="rId53"/>
    <p:sldId id="817" r:id="rId54"/>
    <p:sldId id="857" r:id="rId55"/>
    <p:sldId id="859" r:id="rId56"/>
    <p:sldId id="858" r:id="rId57"/>
    <p:sldId id="864" r:id="rId58"/>
    <p:sldId id="861" r:id="rId59"/>
    <p:sldId id="862" r:id="rId60"/>
    <p:sldId id="806" r:id="rId61"/>
    <p:sldId id="793" r:id="rId62"/>
    <p:sldId id="775" r:id="rId63"/>
    <p:sldId id="777" r:id="rId64"/>
    <p:sldId id="778" r:id="rId65"/>
    <p:sldId id="779" r:id="rId66"/>
    <p:sldId id="780" r:id="rId67"/>
    <p:sldId id="781" r:id="rId68"/>
    <p:sldId id="782" r:id="rId69"/>
    <p:sldId id="783" r:id="rId70"/>
    <p:sldId id="788" r:id="rId71"/>
    <p:sldId id="789" r:id="rId72"/>
    <p:sldId id="790" r:id="rId73"/>
    <p:sldId id="807" r:id="rId74"/>
    <p:sldId id="840" r:id="rId75"/>
    <p:sldId id="847" r:id="rId76"/>
    <p:sldId id="808" r:id="rId77"/>
    <p:sldId id="841" r:id="rId78"/>
    <p:sldId id="842" r:id="rId79"/>
    <p:sldId id="843" r:id="rId80"/>
    <p:sldId id="810" r:id="rId81"/>
    <p:sldId id="848" r:id="rId82"/>
    <p:sldId id="809" r:id="rId83"/>
    <p:sldId id="844" r:id="rId84"/>
    <p:sldId id="845" r:id="rId85"/>
    <p:sldId id="846" r:id="rId86"/>
    <p:sldId id="811" r:id="rId87"/>
    <p:sldId id="836" r:id="rId88"/>
    <p:sldId id="835" r:id="rId89"/>
    <p:sldId id="812" r:id="rId90"/>
    <p:sldId id="828" r:id="rId91"/>
    <p:sldId id="826" r:id="rId92"/>
    <p:sldId id="880" r:id="rId93"/>
    <p:sldId id="890" r:id="rId94"/>
    <p:sldId id="881" r:id="rId95"/>
    <p:sldId id="882" r:id="rId96"/>
    <p:sldId id="887" r:id="rId97"/>
    <p:sldId id="883" r:id="rId98"/>
    <p:sldId id="884" r:id="rId99"/>
    <p:sldId id="886" r:id="rId100"/>
    <p:sldId id="792" r:id="rId101"/>
    <p:sldId id="623" r:id="rId102"/>
    <p:sldId id="773" r:id="rId103"/>
    <p:sldId id="501" r:id="rId104"/>
    <p:sldId id="662" r:id="rId105"/>
    <p:sldId id="692" r:id="rId106"/>
    <p:sldId id="679" r:id="rId107"/>
    <p:sldId id="555" r:id="rId108"/>
    <p:sldId id="567" r:id="rId109"/>
    <p:sldId id="821" r:id="rId110"/>
    <p:sldId id="686" r:id="rId111"/>
    <p:sldId id="687" r:id="rId112"/>
    <p:sldId id="688" r:id="rId113"/>
    <p:sldId id="689" r:id="rId114"/>
    <p:sldId id="690" r:id="rId115"/>
    <p:sldId id="865" r:id="rId116"/>
    <p:sldId id="822" r:id="rId117"/>
    <p:sldId id="823" r:id="rId118"/>
    <p:sldId id="693" r:id="rId119"/>
    <p:sldId id="587" r:id="rId120"/>
    <p:sldId id="874" r:id="rId121"/>
    <p:sldId id="589" r:id="rId122"/>
    <p:sldId id="875" r:id="rId123"/>
    <p:sldId id="600" r:id="rId124"/>
    <p:sldId id="681" r:id="rId125"/>
    <p:sldId id="663" r:id="rId126"/>
    <p:sldId id="682" r:id="rId127"/>
    <p:sldId id="683" r:id="rId128"/>
    <p:sldId id="591" r:id="rId129"/>
    <p:sldId id="684" r:id="rId130"/>
    <p:sldId id="685" r:id="rId131"/>
    <p:sldId id="869" r:id="rId132"/>
    <p:sldId id="871" r:id="rId133"/>
    <p:sldId id="870" r:id="rId134"/>
    <p:sldId id="872" r:id="rId135"/>
    <p:sldId id="878" r:id="rId136"/>
    <p:sldId id="867" r:id="rId137"/>
    <p:sldId id="877" r:id="rId138"/>
    <p:sldId id="664" r:id="rId139"/>
    <p:sldId id="665" r:id="rId140"/>
    <p:sldId id="818" r:id="rId141"/>
    <p:sldId id="819" r:id="rId142"/>
    <p:sldId id="666" r:id="rId143"/>
    <p:sldId id="668" r:id="rId144"/>
    <p:sldId id="599" r:id="rId145"/>
    <p:sldId id="630" r:id="rId146"/>
    <p:sldId id="824" r:id="rId147"/>
    <p:sldId id="701" r:id="rId148"/>
    <p:sldId id="834" r:id="rId149"/>
    <p:sldId id="674" r:id="rId1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281"/>
            <p14:sldId id="879"/>
            <p14:sldId id="706"/>
            <p14:sldId id="339"/>
            <p14:sldId id="705"/>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66"/>
            <p14:sldId id="801"/>
            <p14:sldId id="853"/>
            <p14:sldId id="854"/>
            <p14:sldId id="802"/>
            <p14:sldId id="803"/>
          </p14:sldIdLst>
        </p14:section>
        <p14:section name="Fargate &amp; ECS Intro" id="{64441F07-7053-2043-9879-7BB960C2AEA6}">
          <p14:sldIdLst>
            <p14:sldId id="771"/>
            <p14:sldId id="713"/>
            <p14:sldId id="715"/>
            <p14:sldId id="799"/>
            <p14:sldId id="716"/>
            <p14:sldId id="796"/>
          </p14:sldIdLst>
        </p14:section>
        <p14:section name="ECS Task" id="{BE89CB88-C877-1D4E-B486-4302AF46C673}">
          <p14:sldIdLst>
            <p14:sldId id="769"/>
            <p14:sldId id="770"/>
            <p14:sldId id="797"/>
          </p14:sldIdLst>
        </p14:section>
        <p14:section name="AWS Fargate" id="{8FF4FCDA-BE23-2B42-8EC7-8F6BE2DEF191}">
          <p14:sldIdLst>
            <p14:sldId id="726"/>
            <p14:sldId id="727"/>
            <p14:sldId id="728"/>
            <p14:sldId id="731"/>
            <p14:sldId id="805"/>
          </p14:sldIdLst>
        </p14:section>
        <p14:section name="ECS Fargate Logging" id="{982ACC77-802C-0648-8F3E-70BF7154BA07}">
          <p14:sldIdLst>
            <p14:sldId id="433"/>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Lst>
        </p14:section>
        <p14:section name="ECS Deployment Pipeline" id="{F912FB3A-371F-A34E-BE50-543095FBCC8C}">
          <p14:sldIdLst>
            <p14:sldId id="889"/>
            <p14:sldId id="743"/>
          </p14:sldIdLst>
        </p14:section>
        <p14:section name="Monitoring &amp; AWS X-Ray" id="{94BFE68B-137F-8A4F-A508-00B3479C9864}">
          <p14:sldIdLst>
            <p14:sldId id="744"/>
            <p14:sldId id="817"/>
            <p14:sldId id="857"/>
            <p14:sldId id="859"/>
            <p14:sldId id="858"/>
            <p14:sldId id="864"/>
            <p14:sldId id="861"/>
            <p14:sldId id="862"/>
          </p14:sldIdLst>
        </p14:section>
        <p14:section name="ECS Monitoring with X-Ray" id="{89BC6801-BDE3-0A4E-BD11-9587FF231D53}">
          <p14:sldIdLst>
            <p14:sldId id="806"/>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Lst>
        </p14:section>
        <p14:section name="Istio" id="{7363BA62-DB38-F14D-8E2E-4FF03BEDBA15}">
          <p14:sldIdLst>
            <p14:sldId id="880"/>
            <p14:sldId id="890"/>
            <p14:sldId id="881"/>
            <p14:sldId id="882"/>
            <p14:sldId id="887"/>
            <p14:sldId id="883"/>
            <p14:sldId id="884"/>
            <p14:sldId id="886"/>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SAM" id="{A13F26B9-21AD-654B-A535-F7310603CD53}">
          <p14:sldIdLst>
            <p14:sldId id="686"/>
            <p14:sldId id="687"/>
            <p14:sldId id="688"/>
            <p14:sldId id="689"/>
            <p14:sldId id="690"/>
            <p14:sldId id="865"/>
            <p14:sldId id="822"/>
            <p14:sldId id="823"/>
          </p14:sldIdLst>
        </p14:section>
        <p14:section name="Lambda Best Practices" id="{FD14D70E-4513-F348-A8D3-3CAA25E5EEC3}">
          <p14:sldIdLst>
            <p14:sldId id="693"/>
            <p14:sldId id="587"/>
            <p14:sldId id="874"/>
            <p14:sldId id="589"/>
            <p14:sldId id="875"/>
            <p14:sldId id="600"/>
            <p14:sldId id="681"/>
            <p14:sldId id="663"/>
            <p14:sldId id="682"/>
            <p14:sldId id="683"/>
            <p14:sldId id="591"/>
            <p14:sldId id="684"/>
            <p14:sldId id="685"/>
          </p14:sldIdLst>
        </p14:section>
        <p14:section name="Canary Deployments using Lambda" id="{CDD69C84-8771-DC41-A1E7-B1B36F8A1AFC}">
          <p14:sldIdLst>
            <p14:sldId id="869"/>
            <p14:sldId id="871"/>
            <p14:sldId id="870"/>
            <p14:sldId id="872"/>
            <p14:sldId id="878"/>
            <p14:sldId id="867"/>
          </p14:sldIdLst>
        </p14:section>
        <p14:section name="Lambda Monitoring" id="{70330A56-DD2D-8849-8586-8234D19B20E1}">
          <p14:sldIdLst>
            <p14:sldId id="877"/>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142835"/>
    <a:srgbClr val="0E2835"/>
    <a:srgbClr val="0D2735"/>
    <a:srgbClr val="414042"/>
    <a:srgbClr val="595A5D"/>
    <a:srgbClr val="DCDCDC"/>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7" autoAdjust="0"/>
    <p:restoredTop sz="75166" autoAdjust="0"/>
  </p:normalViewPr>
  <p:slideViewPr>
    <p:cSldViewPr snapToGrid="0" showGuides="1">
      <p:cViewPr varScale="1">
        <p:scale>
          <a:sx n="121" d="100"/>
          <a:sy n="121" d="100"/>
        </p:scale>
        <p:origin x="192" y="30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theme" Target="theme/theme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viewProps" Target="view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4/17/18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voyproxy.github.io/envoy/" TargetMode="External"/><Relationship Id="rId7" Type="http://schemas.openxmlformats.org/officeDocument/2006/relationships/hyperlink" Target="https://istio.io/docs/concepts/security/mutual-tls.html"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istio.io/docs/concepts/policy-and-control/mixer.html" TargetMode="External"/><Relationship Id="rId5" Type="http://schemas.openxmlformats.org/officeDocument/2006/relationships/hyperlink" Target="https://istio.io/docs/concepts/traffic-management/pilot.html" TargetMode="External"/><Relationship Id="rId4" Type="http://schemas.openxmlformats.org/officeDocument/2006/relationships/hyperlink" Target="https://istio.io/docs/concepts/policy-and-control/attributes.html"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docs.aws.amazon.com/lambda/latest/dg/automating-updates-to-serverless-apps.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24</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cluster in us-east-1</a:t>
            </a:r>
          </a:p>
          <a:p>
            <a:r>
              <a:rPr lang="en-US" dirty="0"/>
              <a:t>Talk about support for Windows containers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39757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taskdefs</a:t>
            </a:r>
            <a:r>
              <a:rPr lang="en-US" dirty="0"/>
              <a:t> from https://</a:t>
            </a:r>
            <a:r>
              <a:rPr lang="en-US" dirty="0" err="1"/>
              <a:t>github.com</a:t>
            </a:r>
            <a:r>
              <a:rPr lang="en-US" dirty="0"/>
              <a:t>/</a:t>
            </a:r>
            <a:r>
              <a:rPr lang="en-US" dirty="0" err="1"/>
              <a:t>aws</a:t>
            </a:r>
            <a:r>
              <a:rPr lang="en-US" dirty="0"/>
              <a:t>-samples/</a:t>
            </a:r>
            <a:r>
              <a:rPr lang="en-US" dirty="0" err="1"/>
              <a:t>aws</a:t>
            </a:r>
            <a:r>
              <a:rPr lang="en-US" dirty="0"/>
              <a:t>-microservices-deploy-options/tree/master/apps/</a:t>
            </a:r>
            <a:r>
              <a:rPr lang="en-US" dirty="0" err="1"/>
              <a:t>ecs</a:t>
            </a:r>
            <a:r>
              <a:rPr lang="en-US" dirty="0"/>
              <a:t>/ec2/</a:t>
            </a:r>
            <a:r>
              <a:rPr lang="en-US" dirty="0" err="1"/>
              <a:t>taskdefs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66617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00738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All application logs are sent to the CWL and CWE available</a:t>
            </a:r>
            <a:r>
              <a:rPr lang="en-US" sz="1200" baseline="0" dirty="0"/>
              <a:t> in customer account.</a:t>
            </a:r>
          </a:p>
          <a:p>
            <a:endParaRPr lang="en-US" sz="1200" baseline="0" dirty="0"/>
          </a:p>
          <a:p>
            <a:r>
              <a:rPr lang="en-US" sz="1200" b="0" i="0" kern="1200" dirty="0">
                <a:solidFill>
                  <a:schemeClr val="tx1"/>
                </a:solidFill>
                <a:effectLst/>
                <a:latin typeface="Amazon Ember Regular" charset="0"/>
                <a:ea typeface="+mn-ea"/>
                <a:cs typeface="+mn-cs"/>
              </a:rPr>
              <a:t>Amazon ECS event stream for CWE can be used to receive near real-time notifications regarding the current state of your Amazon ECS clusters.</a:t>
            </a:r>
            <a:endParaRPr lang="en-US" sz="1200" baseline="0" dirty="0"/>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In addition</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when you want to setup scaling rules for your services, you can monitor the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ServiceCPU</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and </a:t>
            </a:r>
            <a:r>
              <a:rPr lang="en-US" sz="1200" baseline="0" dirty="0" err="1">
                <a:latin typeface="Amazon Ember" panose="020B0603020204020204" pitchFamily="34" charset="0"/>
                <a:ea typeface="Amazon Ember" panose="020B0603020204020204" pitchFamily="34" charset="0"/>
                <a:cs typeface="Amazon Ember" panose="020B0603020204020204" pitchFamily="34" charset="0"/>
              </a:rPr>
              <a:t>ServiceMemory</a:t>
            </a:r>
            <a:r>
              <a:rPr lang="en-US" sz="1200" baseline="0" dirty="0">
                <a:latin typeface="Amazon Ember" panose="020B0603020204020204" pitchFamily="34" charset="0"/>
                <a:ea typeface="Amazon Ember" panose="020B0603020204020204" pitchFamily="34" charset="0"/>
                <a:cs typeface="Amazon Ember" panose="020B0603020204020204" pitchFamily="34" charset="0"/>
              </a:rPr>
              <a:t> utilization.</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36</a:t>
            </a:fld>
            <a:endParaRPr lang="en-US" dirty="0"/>
          </a:p>
        </p:txBody>
      </p:sp>
    </p:spTree>
    <p:extLst>
      <p:ext uri="{BB962C8B-B14F-4D97-AF65-F5344CB8AC3E}">
        <p14:creationId xmlns:p14="http://schemas.microsoft.com/office/powerpoint/2010/main" val="2013263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t>
            </a:r>
            <a:r>
              <a:rPr lang="en-US" dirty="0" err="1"/>
              <a:t>webapp</a:t>
            </a:r>
            <a:r>
              <a:rPr lang="en-US" dirty="0"/>
              <a:t>-service, show Metrics and Logs tab in the Cluster</a:t>
            </a:r>
          </a:p>
          <a:p>
            <a:r>
              <a:rPr lang="en-US" dirty="0"/>
              <a:t>Highlight integrated </a:t>
            </a:r>
            <a:r>
              <a:rPr lang="en-US" dirty="0" err="1"/>
              <a:t>CloudWatch</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85540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This CPU and memory is applied to all the containers in the task. These are the only required resource parameters when creating a task meant for </a:t>
            </a:r>
            <a:r>
              <a:rPr lang="en-US" sz="1800" baseline="0" dirty="0" err="1"/>
              <a:t>Fargate</a:t>
            </a:r>
            <a:r>
              <a:rPr lang="en-US" sz="1800" baseline="0" dirty="0"/>
              <a:t>. Container-level resources are still available but are now optional.</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 The billing starts from when the Docker image starts to download.</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You only pay for per-second basis with a one-min minimum.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/blogs/compute/continuous-deployment-to-amazon-ecs-using-aws-codepipeline-aws-codebuild-amazon-ecr-and-aws-cloudformation/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github.com</a:t>
            </a:r>
            <a:r>
              <a:rPr lang="en-US" dirty="0"/>
              <a:t>/</a:t>
            </a:r>
            <a:r>
              <a:rPr lang="en-US" dirty="0" err="1"/>
              <a:t>aws</a:t>
            </a:r>
            <a:r>
              <a:rPr lang="en-US" dirty="0"/>
              <a:t>-samples/aws-microservices-deploy-options#deployment-pipeline-fargate-with-aws-codepipeline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606765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aws</a:t>
            </a:r>
            <a:r>
              <a:rPr lang="en-US" dirty="0"/>
              <a:t>-samples/aws-microservices-deploy-options#deployment-pipeline-fargate-with-aws-codepipeline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300664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51</a:t>
            </a:fld>
            <a:endParaRPr lang="en-US"/>
          </a:p>
        </p:txBody>
      </p:sp>
    </p:spTree>
    <p:extLst>
      <p:ext uri="{BB962C8B-B14F-4D97-AF65-F5344CB8AC3E}">
        <p14:creationId xmlns:p14="http://schemas.microsoft.com/office/powerpoint/2010/main" val="369577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SDK is available for Java, .NET, .NET Core, Python, Ruby (beta), Go (RC1) and </a:t>
            </a:r>
            <a:r>
              <a:rPr lang="en-US" dirty="0" err="1"/>
              <a:t>Node.js</a:t>
            </a:r>
            <a:r>
              <a:rPr lang="en-US" dirty="0"/>
              <a:t>.</a:t>
            </a:r>
          </a:p>
          <a:p>
            <a:endParaRPr lang="en-US" dirty="0"/>
          </a:p>
          <a:p>
            <a:r>
              <a:rPr lang="en-US" dirty="0"/>
              <a:t>AWS services called using AWS SDK can be automatically instrumented.</a:t>
            </a:r>
          </a:p>
          <a:p>
            <a:r>
              <a:rPr lang="en-US" dirty="0"/>
              <a:t>Non-AWS services over HTTP and HTTPS can be instrumented</a:t>
            </a:r>
          </a:p>
          <a:p>
            <a:r>
              <a:rPr lang="en-US" dirty="0"/>
              <a:t>Driver available for MySQL and Postgres</a:t>
            </a:r>
          </a:p>
          <a:p>
            <a:endParaRPr lang="en-US" dirty="0"/>
          </a:p>
          <a:p>
            <a:r>
              <a:rPr lang="en-US" dirty="0"/>
              <a:t>It enables you to quickly instrument your application code to index data using annotations and log data using metadata.</a:t>
            </a:r>
          </a:p>
        </p:txBody>
      </p:sp>
      <p:sp>
        <p:nvSpPr>
          <p:cNvPr id="4" name="Slide Number Placeholder 3"/>
          <p:cNvSpPr>
            <a:spLocks noGrp="1"/>
          </p:cNvSpPr>
          <p:nvPr>
            <p:ph type="sldNum" sz="quarter" idx="10"/>
          </p:nvPr>
        </p:nvSpPr>
        <p:spPr/>
        <p:txBody>
          <a:bodyPr/>
          <a:lstStyle/>
          <a:p>
            <a:fld id="{9B5F80A7-D1A3-4A4B-8CDD-2FE707C10854}" type="slidenum">
              <a:rPr lang="en-US" smtClean="0"/>
              <a:t>52</a:t>
            </a:fld>
            <a:endParaRPr lang="en-US"/>
          </a:p>
        </p:txBody>
      </p:sp>
    </p:spTree>
    <p:extLst>
      <p:ext uri="{BB962C8B-B14F-4D97-AF65-F5344CB8AC3E}">
        <p14:creationId xmlns:p14="http://schemas.microsoft.com/office/powerpoint/2010/main" val="1984475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sz="1200" dirty="0"/>
          </a:p>
          <a:p>
            <a:r>
              <a:rPr lang="en-US" sz="1200" dirty="0"/>
              <a:t>Pre-installed on Lambda</a:t>
            </a:r>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344016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spcAft>
                <a:spcPts val="1200"/>
              </a:spcAft>
              <a:buFont typeface="Arial" panose="020B0604020202020204" pitchFamily="34" charset="0"/>
              <a:buChar char="•"/>
            </a:pPr>
            <a:r>
              <a:rPr lang="en-US" sz="1200" b="1" dirty="0">
                <a:solidFill>
                  <a:srgbClr val="F7A028"/>
                </a:solidFill>
              </a:rPr>
              <a:t>Receives data from the SDK over UDP and acts as a local buffer</a:t>
            </a:r>
          </a:p>
          <a:p>
            <a:pPr marL="342900" indent="-342900" algn="just">
              <a:spcAft>
                <a:spcPts val="1200"/>
              </a:spcAft>
              <a:buFont typeface="Arial" panose="020B0604020202020204" pitchFamily="34" charset="0"/>
              <a:buChar char="•"/>
            </a:pPr>
            <a:r>
              <a:rPr lang="en-US" sz="1200" b="1" dirty="0">
                <a:solidFill>
                  <a:srgbClr val="F7A028"/>
                </a:solidFill>
              </a:rPr>
              <a:t>Data is flushed to the backend every second or when the local buffer fills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017696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with:</a:t>
            </a:r>
          </a:p>
          <a:p>
            <a:pPr marL="228600" indent="-228600">
              <a:buAutoNum type="arabicPeriod"/>
            </a:pPr>
            <a:r>
              <a:rPr lang="en-US" dirty="0"/>
              <a:t>Identifying performance bottlenecks in your distributed application.</a:t>
            </a:r>
          </a:p>
          <a:p>
            <a:pPr marL="228600" indent="-228600">
              <a:buAutoNum type="arabicPeriod"/>
            </a:pPr>
            <a:r>
              <a:rPr lang="en-US" dirty="0"/>
              <a:t>Pinpoint specific service issues such as server faults (5xx) or throttling issues.</a:t>
            </a:r>
          </a:p>
          <a:p>
            <a:pPr marL="228600" indent="-228600">
              <a:buAutoNum type="arabicPeriod"/>
            </a:pPr>
            <a:r>
              <a:rPr lang="en-US" dirty="0"/>
              <a:t>Identify 4xx errors and reasons for those errors.</a:t>
            </a:r>
          </a:p>
          <a:p>
            <a:pPr marL="228600" indent="-228600">
              <a:buAutoNum type="arabicPeriod"/>
            </a:pPr>
            <a:r>
              <a:rPr lang="en-US" dirty="0"/>
              <a:t>Identify impact to end-users such as who is affected and the issues affecting them.</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B5F80A7-D1A3-4A4B-8CDD-2FE707C10854}" type="slidenum">
              <a:rPr lang="en-US" smtClean="0"/>
              <a:t>55</a:t>
            </a:fld>
            <a:endParaRPr lang="en-US"/>
          </a:p>
        </p:txBody>
      </p:sp>
    </p:spTree>
    <p:extLst>
      <p:ext uri="{BB962C8B-B14F-4D97-AF65-F5344CB8AC3E}">
        <p14:creationId xmlns:p14="http://schemas.microsoft.com/office/powerpoint/2010/main" val="131930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a:t>Use X-Ray off</a:t>
            </a:r>
            <a:r>
              <a:rPr lang="en-US" dirty="0"/>
              <a:t>-cloud on your on-</a:t>
            </a:r>
            <a:r>
              <a:rPr lang="en-US" dirty="0" err="1"/>
              <a:t>prem</a:t>
            </a:r>
            <a:r>
              <a:rPr lang="en-US" dirty="0"/>
              <a:t> servers using the X-Ray daemon and SDK.</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Add custom payload to your headers or annotations or metadata.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Deep-link X-Ray console to view specific traces in your solutions.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specific filter expressions to filter and view specific traces.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Create your own custom apps using X-Ray APIs to view and analyze performance issues.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56257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11</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59</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12</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has two parts – client (Helm) and server (Tiller).</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Tiller runs inside of your Kubernetes cluster, and manages releases (installations) of your charts.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Helm runs on your laptop, CI/CD, or wherever you want it to run.</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Charts are Helm packages that contain at least two things:</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 description of the package (</a:t>
            </a:r>
            <a:r>
              <a:rPr lang="en-US" sz="1200" b="0" i="0" kern="1200" dirty="0" err="1">
                <a:solidFill>
                  <a:schemeClr val="tx1"/>
                </a:solidFill>
                <a:effectLst/>
                <a:latin typeface="Amazon Ember Regular" charset="0"/>
                <a:ea typeface="+mn-ea"/>
                <a:cs typeface="+mn-cs"/>
              </a:rPr>
              <a:t>Chart.yaml</a:t>
            </a:r>
            <a:r>
              <a:rPr lang="en-US" sz="1200" b="0" i="0" kern="1200" dirty="0">
                <a:solidFill>
                  <a:schemeClr val="tx1"/>
                </a:solidFill>
                <a:effectLst/>
                <a:latin typeface="Amazon Ember Regular" charset="0"/>
                <a:ea typeface="+mn-ea"/>
                <a:cs typeface="+mn-cs"/>
              </a:rPr>
              <a:t>)</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One or more templates, which contain Kubernetes manifest files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Charts can be stored on disk, or fetched from remote chart repositories (like </a:t>
            </a:r>
            <a:r>
              <a:rPr lang="en-US" sz="1200" b="0" i="0" kern="1200" dirty="0" err="1">
                <a:solidFill>
                  <a:schemeClr val="tx1"/>
                </a:solidFill>
                <a:effectLst/>
                <a:latin typeface="Amazon Ember Regular" charset="0"/>
                <a:ea typeface="+mn-ea"/>
                <a:cs typeface="+mn-cs"/>
              </a:rPr>
              <a:t>Debian</a:t>
            </a:r>
            <a:r>
              <a:rPr lang="en-US" sz="1200" b="0" i="0" kern="1200" dirty="0">
                <a:solidFill>
                  <a:schemeClr val="tx1"/>
                </a:solidFill>
                <a:effectLst/>
                <a:latin typeface="Amazon Ember Regular" charset="0"/>
                <a:ea typeface="+mn-ea"/>
                <a:cs typeface="+mn-cs"/>
              </a:rPr>
              <a:t> or </a:t>
            </a:r>
            <a:r>
              <a:rPr lang="en-US" sz="1200" b="0" i="0" kern="1200" dirty="0" err="1">
                <a:solidFill>
                  <a:schemeClr val="tx1"/>
                </a:solidFill>
                <a:effectLst/>
                <a:latin typeface="Amazon Ember Regular" charset="0"/>
                <a:ea typeface="+mn-ea"/>
                <a:cs typeface="+mn-cs"/>
              </a:rPr>
              <a:t>RedHat</a:t>
            </a:r>
            <a:r>
              <a:rPr lang="en-US" sz="1200" b="0" i="0" kern="1200" dirty="0">
                <a:solidFill>
                  <a:schemeClr val="tx1"/>
                </a:solidFill>
                <a:effectLst/>
                <a:latin typeface="Amazon Ember Regular" charset="0"/>
                <a:ea typeface="+mn-ea"/>
                <a:cs typeface="+mn-cs"/>
              </a:rPr>
              <a:t> packages)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Helm client is written in the Go programming language, and uses the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protocol suite to interact with the Tiller server.</a:t>
            </a:r>
          </a:p>
          <a:p>
            <a:r>
              <a:rPr lang="en-US" sz="1200" b="0" i="0" kern="1200" dirty="0">
                <a:solidFill>
                  <a:schemeClr val="tx1"/>
                </a:solidFill>
                <a:effectLst/>
                <a:latin typeface="Amazon Ember Regular" charset="0"/>
                <a:ea typeface="+mn-ea"/>
                <a:cs typeface="+mn-cs"/>
              </a:rPr>
              <a:t>The Tiller server is also written in Go. It provides a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server to connect with the client, and it uses the Kubernetes client library to communicate with Kubernetes. Currently, that library uses REST+JSON. The Tiller server stores information in </a:t>
            </a:r>
            <a:r>
              <a:rPr lang="en-US" sz="1200" b="0" i="0" kern="1200" dirty="0" err="1">
                <a:solidFill>
                  <a:schemeClr val="tx1"/>
                </a:solidFill>
                <a:effectLst/>
                <a:latin typeface="Amazon Ember Regular" charset="0"/>
                <a:ea typeface="+mn-ea"/>
                <a:cs typeface="+mn-cs"/>
              </a:rPr>
              <a:t>ConfigMaps</a:t>
            </a:r>
            <a:r>
              <a:rPr lang="en-US" sz="1200" b="0" i="0" kern="1200" dirty="0">
                <a:solidFill>
                  <a:schemeClr val="tx1"/>
                </a:solidFill>
                <a:effectLst/>
                <a:latin typeface="Amazon Ember Regular" charset="0"/>
                <a:ea typeface="+mn-ea"/>
                <a:cs typeface="+mn-cs"/>
              </a:rPr>
              <a:t> located inside of Kubernetes. It does not need its own database.</a:t>
            </a:r>
          </a:p>
          <a:p>
            <a:r>
              <a:rPr lang="en-US" sz="1200" b="0" i="0" kern="1200" dirty="0">
                <a:solidFill>
                  <a:schemeClr val="tx1"/>
                </a:solidFill>
                <a:effectLst/>
                <a:latin typeface="Amazon Ember Regular" charset="0"/>
                <a:ea typeface="+mn-ea"/>
                <a:cs typeface="+mn-cs"/>
              </a:rPr>
              <a:t>Configuration files are, when possible, written in YAML.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Tiller gets info via the client, when you use stable/spinnaker as the chart it will get the latest bits from one of the repos in your local helm </a:t>
            </a:r>
            <a:r>
              <a:rPr lang="en-US" sz="1200" b="0" i="0" kern="1200" dirty="0" err="1">
                <a:solidFill>
                  <a:schemeClr val="tx1"/>
                </a:solidFill>
                <a:effectLst/>
                <a:latin typeface="Amazon Ember Regular" charset="0"/>
                <a:ea typeface="+mn-ea"/>
                <a:cs typeface="+mn-cs"/>
              </a:rPr>
              <a:t>config</a:t>
            </a:r>
            <a:r>
              <a:rPr lang="en-US" sz="1200" b="0" i="0" kern="1200" dirty="0">
                <a:solidFill>
                  <a:schemeClr val="tx1"/>
                </a:solidFill>
                <a:effectLst/>
                <a:latin typeface="Amazon Ember Regular" charset="0"/>
                <a:ea typeface="+mn-ea"/>
                <a:cs typeface="+mn-cs"/>
              </a:rPr>
              <a:t> and sends the interpolated </a:t>
            </a:r>
            <a:r>
              <a:rPr lang="en-US" sz="1200" b="0" i="0" kern="1200" dirty="0" err="1">
                <a:solidFill>
                  <a:schemeClr val="tx1"/>
                </a:solidFill>
                <a:effectLst/>
                <a:latin typeface="Amazon Ember Regular" charset="0"/>
                <a:ea typeface="+mn-ea"/>
                <a:cs typeface="+mn-cs"/>
              </a:rPr>
              <a:t>configs</a:t>
            </a:r>
            <a:r>
              <a:rPr lang="en-US" sz="1200" b="0" i="0" kern="1200" dirty="0">
                <a:solidFill>
                  <a:schemeClr val="tx1"/>
                </a:solidFill>
                <a:effectLst/>
                <a:latin typeface="Amazon Ember Regular" charset="0"/>
                <a:ea typeface="+mn-ea"/>
                <a:cs typeface="+mn-cs"/>
              </a:rPr>
              <a:t> to tiller which handles the rest. Repo doesn't need to be configured with tiller, client only do.</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87</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p>
          <a:p>
            <a:pPr marL="171450" indent="-171450">
              <a:buFontTx/>
              <a:buChar char="-"/>
            </a:pPr>
            <a:endParaRPr lang="en-US" sz="1200" b="0" i="0" kern="1200" dirty="0">
              <a:solidFill>
                <a:schemeClr val="tx1"/>
              </a:solidFill>
              <a:effectLst/>
              <a:latin typeface="Amazon Ember Regular" charset="0"/>
              <a:ea typeface="+mn-ea"/>
              <a:cs typeface="+mn-cs"/>
            </a:endParaRPr>
          </a:p>
          <a:p>
            <a:pPr marL="171450" indent="-171450">
              <a:buFontTx/>
              <a:buChar char="-"/>
            </a:pPr>
            <a:r>
              <a:rPr lang="en-US" sz="1200" b="0" i="0" kern="1200" dirty="0">
                <a:solidFill>
                  <a:schemeClr val="tx1"/>
                </a:solidFill>
                <a:effectLst/>
                <a:latin typeface="Amazon Ember Regular" charset="0"/>
                <a:ea typeface="+mn-ea"/>
                <a:cs typeface="+mn-cs"/>
              </a:rPr>
              <a:t>Sidecar proxies enable the decoupling of your applications from the operational aspects of managing service communication effectively and reliably.</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56669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Amazon Ember Regular" charset="0"/>
                <a:ea typeface="+mn-ea"/>
                <a:cs typeface="+mn-cs"/>
              </a:rPr>
              <a:t>Control traffic between services with dynamic route configuration, conduct A/B tests, release canaries, and gradually upgrade versions using blue/green deployments. </a:t>
            </a:r>
          </a:p>
          <a:p>
            <a:pPr marL="171450" indent="-171450">
              <a:buFontTx/>
              <a:buChar char="-"/>
            </a:pPr>
            <a:r>
              <a:rPr lang="en-US" sz="1200" b="0" i="0" kern="1200" dirty="0">
                <a:solidFill>
                  <a:schemeClr val="tx1"/>
                </a:solidFill>
                <a:effectLst/>
                <a:latin typeface="Amazon Ember Regular" charset="0"/>
                <a:ea typeface="+mn-ea"/>
                <a:cs typeface="+mn-cs"/>
              </a:rPr>
              <a:t>Increase reliability by shielding applications from flaky networks and cascading failures in adverse conditions.</a:t>
            </a:r>
          </a:p>
          <a:p>
            <a:pPr marL="171450" indent="-171450">
              <a:buFontTx/>
              <a:buChar char="-"/>
            </a:pPr>
            <a:r>
              <a:rPr lang="en-US" sz="1200" b="0" i="0" kern="1200" dirty="0">
                <a:solidFill>
                  <a:schemeClr val="tx1"/>
                </a:solidFill>
                <a:effectLst/>
                <a:latin typeface="Amazon Ember Regular" charset="0"/>
                <a:ea typeface="+mn-ea"/>
                <a:cs typeface="+mn-cs"/>
              </a:rPr>
              <a:t>Apply organizational policy to the interaction between services, ensure access policies are enforced and resources are fairly distributed among consumers. Policy changes are made by configuring the mesh, not by changing application code.</a:t>
            </a:r>
          </a:p>
          <a:p>
            <a:pPr marL="171450" indent="-171450">
              <a:buFontTx/>
              <a:buChar char="-"/>
            </a:pPr>
            <a:r>
              <a:rPr lang="en-US" sz="1200" b="0" i="0" kern="1200" dirty="0">
                <a:solidFill>
                  <a:schemeClr val="tx1"/>
                </a:solidFill>
                <a:effectLst/>
                <a:latin typeface="Amazon Ember Regular" charset="0"/>
                <a:ea typeface="+mn-ea"/>
                <a:cs typeface="+mn-cs"/>
              </a:rPr>
              <a:t>Understand the dependencies between services, the nature and flow of traffic between them, and quickly identify issues with distributed tracing.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25173562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data plane</a:t>
            </a:r>
            <a:r>
              <a:rPr lang="en-US" sz="1200" b="0" i="0" kern="1200" dirty="0">
                <a:solidFill>
                  <a:schemeClr val="tx1"/>
                </a:solidFill>
                <a:effectLst/>
                <a:latin typeface="Amazon Ember Regular" charset="0"/>
                <a:ea typeface="+mn-ea"/>
                <a:cs typeface="+mn-cs"/>
              </a:rPr>
              <a:t> is composed of a set of intelligent proxies (Envoy) deployed as sidecars that mediate and control all network communication between microservices.</a:t>
            </a:r>
          </a:p>
          <a:p>
            <a:r>
              <a:rPr lang="en-US" sz="1200" b="0" i="0" kern="1200" dirty="0">
                <a:solidFill>
                  <a:schemeClr val="tx1"/>
                </a:solidFill>
                <a:effectLst/>
                <a:latin typeface="Amazon Ember Regular" charset="0"/>
                <a:ea typeface="+mn-ea"/>
                <a:cs typeface="+mn-cs"/>
              </a:rPr>
              <a:t>The </a:t>
            </a:r>
            <a:r>
              <a:rPr lang="en-US" sz="1200" b="1" i="0" kern="1200" dirty="0">
                <a:solidFill>
                  <a:schemeClr val="tx1"/>
                </a:solidFill>
                <a:effectLst/>
                <a:latin typeface="Amazon Ember Regular" charset="0"/>
                <a:ea typeface="+mn-ea"/>
                <a:cs typeface="+mn-cs"/>
              </a:rPr>
              <a:t>control plane</a:t>
            </a:r>
            <a:r>
              <a:rPr lang="en-US" sz="1200" b="0" i="0" kern="1200" dirty="0">
                <a:solidFill>
                  <a:schemeClr val="tx1"/>
                </a:solidFill>
                <a:effectLst/>
                <a:latin typeface="Amazon Ember Regular" charset="0"/>
                <a:ea typeface="+mn-ea"/>
                <a:cs typeface="+mn-cs"/>
              </a:rPr>
              <a:t> is responsible for managing and configuring proxies to route traffic, as well as enforcing policies at runtime.</a:t>
            </a:r>
          </a:p>
          <a:p>
            <a:endParaRPr lang="en-US" dirty="0"/>
          </a:p>
          <a:p>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uses an extended version of the </a:t>
            </a:r>
            <a:r>
              <a:rPr lang="en-US" sz="1200" b="0" i="0" u="none" strike="noStrike" kern="1200" dirty="0">
                <a:solidFill>
                  <a:schemeClr val="tx1"/>
                </a:solidFill>
                <a:effectLst/>
                <a:latin typeface="Amazon Ember Regular" charset="0"/>
                <a:ea typeface="+mn-ea"/>
                <a:cs typeface="+mn-cs"/>
                <a:hlinkClick r:id="rId3"/>
              </a:rPr>
              <a:t>Envoy</a:t>
            </a:r>
            <a:r>
              <a:rPr lang="en-US" sz="1200" b="0" i="0" kern="1200" dirty="0">
                <a:solidFill>
                  <a:schemeClr val="tx1"/>
                </a:solidFill>
                <a:effectLst/>
                <a:latin typeface="Amazon Ember Regular" charset="0"/>
                <a:ea typeface="+mn-ea"/>
                <a:cs typeface="+mn-cs"/>
              </a:rPr>
              <a:t> proxy, a high-performance proxy developed in C++, to mediate all inbound and outbound traffic for all services in the service mesh.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leverages Envoy’s many built-in features such as dynamic service discovery, load balancing, TLS termination, HTTP/2 &amp; </a:t>
            </a:r>
            <a:r>
              <a:rPr lang="en-US" sz="1200" b="0" i="0" kern="1200" dirty="0" err="1">
                <a:solidFill>
                  <a:schemeClr val="tx1"/>
                </a:solidFill>
                <a:effectLst/>
                <a:latin typeface="Amazon Ember Regular" charset="0"/>
                <a:ea typeface="+mn-ea"/>
                <a:cs typeface="+mn-cs"/>
              </a:rPr>
              <a:t>gRPC</a:t>
            </a:r>
            <a:r>
              <a:rPr lang="en-US" sz="1200" b="0" i="0" kern="1200" dirty="0">
                <a:solidFill>
                  <a:schemeClr val="tx1"/>
                </a:solidFill>
                <a:effectLst/>
                <a:latin typeface="Amazon Ember Regular" charset="0"/>
                <a:ea typeface="+mn-ea"/>
                <a:cs typeface="+mn-cs"/>
              </a:rPr>
              <a:t> </a:t>
            </a:r>
            <a:r>
              <a:rPr lang="en-US" sz="1200" b="0" i="0" kern="1200" dirty="0" err="1">
                <a:solidFill>
                  <a:schemeClr val="tx1"/>
                </a:solidFill>
                <a:effectLst/>
                <a:latin typeface="Amazon Ember Regular" charset="0"/>
                <a:ea typeface="+mn-ea"/>
                <a:cs typeface="+mn-cs"/>
              </a:rPr>
              <a:t>proxying</a:t>
            </a:r>
            <a:r>
              <a:rPr lang="en-US" sz="1200" b="0" i="0" kern="1200" dirty="0">
                <a:solidFill>
                  <a:schemeClr val="tx1"/>
                </a:solidFill>
                <a:effectLst/>
                <a:latin typeface="Amazon Ember Regular" charset="0"/>
                <a:ea typeface="+mn-ea"/>
                <a:cs typeface="+mn-cs"/>
              </a:rPr>
              <a:t>, circuit breakers, health checks, staged rollouts with %-based traffic split, fault injection, and rich metrics. Envoy is deployed as a </a:t>
            </a:r>
            <a:r>
              <a:rPr lang="en-US" sz="1200" b="1" i="0" kern="1200" dirty="0">
                <a:solidFill>
                  <a:schemeClr val="tx1"/>
                </a:solidFill>
                <a:effectLst/>
                <a:latin typeface="Amazon Ember Regular" charset="0"/>
                <a:ea typeface="+mn-ea"/>
                <a:cs typeface="+mn-cs"/>
              </a:rPr>
              <a:t>sidecar</a:t>
            </a:r>
            <a:r>
              <a:rPr lang="en-US" sz="1200" b="0" i="0" kern="1200" dirty="0">
                <a:solidFill>
                  <a:schemeClr val="tx1"/>
                </a:solidFill>
                <a:effectLst/>
                <a:latin typeface="Amazon Ember Regular" charset="0"/>
                <a:ea typeface="+mn-ea"/>
                <a:cs typeface="+mn-cs"/>
              </a:rPr>
              <a:t> to the relevant service in the same Kubernetes pod. This allows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 to extract a wealth of signals about traffic behavior as </a:t>
            </a:r>
            <a:r>
              <a:rPr lang="en-US" sz="1200" b="0" i="0" u="none" strike="noStrike" kern="1200" dirty="0">
                <a:solidFill>
                  <a:schemeClr val="tx1"/>
                </a:solidFill>
                <a:effectLst/>
                <a:latin typeface="Amazon Ember Regular" charset="0"/>
                <a:ea typeface="+mn-ea"/>
                <a:cs typeface="+mn-cs"/>
                <a:hlinkClick r:id="rId4"/>
              </a:rPr>
              <a:t>attributes</a:t>
            </a:r>
            <a:r>
              <a:rPr lang="en-US" sz="1200" b="0" i="0" u="none" strike="noStrike" kern="1200" dirty="0">
                <a:solidFill>
                  <a:schemeClr val="tx1"/>
                </a:solidFill>
                <a:effectLst/>
                <a:latin typeface="Amazon Ember Regular" charset="0"/>
                <a:ea typeface="+mn-ea"/>
                <a:cs typeface="+mn-cs"/>
              </a:rPr>
              <a:t>.</a:t>
            </a:r>
          </a:p>
          <a:p>
            <a:endParaRPr lang="en-US" sz="1200" b="0" i="0" u="none" strike="noStrike"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5"/>
              </a:rPr>
              <a:t>Pilot</a:t>
            </a:r>
            <a:r>
              <a:rPr lang="en-US" sz="1200" b="0" i="0" kern="1200" dirty="0">
                <a:solidFill>
                  <a:schemeClr val="tx1"/>
                </a:solidFill>
                <a:effectLst/>
                <a:latin typeface="Amazon Ember Regular" charset="0"/>
                <a:ea typeface="+mn-ea"/>
                <a:cs typeface="+mn-cs"/>
              </a:rPr>
              <a:t> provides service discovery for the Envoy sidecars, traffic management capabilities for intelligent routing (e.g., A/B tests, canary deployments, etc.), and resiliency (timeouts, retries, circuit breakers, etc.). It converts high level routing rules that control traffic behavior into Envoy-specific configurations, and propagates them to the sidecars at runtime.</a:t>
            </a:r>
            <a:endParaRPr lang="en-US" sz="1200" b="0" i="0" u="none" strike="noStrike" kern="1200" dirty="0">
              <a:solidFill>
                <a:schemeClr val="tx1"/>
              </a:solidFill>
              <a:effectLst/>
              <a:latin typeface="Amazon Ember Regular" charset="0"/>
              <a:ea typeface="+mn-ea"/>
              <a:cs typeface="+mn-cs"/>
            </a:endParaRPr>
          </a:p>
          <a:p>
            <a:endParaRPr lang="en-US" sz="1200" b="0" i="0" u="none" strike="noStrike" kern="1200" dirty="0">
              <a:solidFill>
                <a:schemeClr val="tx1"/>
              </a:solidFill>
              <a:effectLst/>
              <a:latin typeface="Amazon Ember Regular" charset="0"/>
              <a:ea typeface="+mn-ea"/>
              <a:cs typeface="+mn-cs"/>
            </a:endParaRPr>
          </a:p>
          <a:p>
            <a:r>
              <a:rPr lang="en-US" sz="1200" b="0" i="0" u="sng" kern="1200" dirty="0">
                <a:solidFill>
                  <a:schemeClr val="tx1"/>
                </a:solidFill>
                <a:effectLst/>
                <a:latin typeface="Amazon Ember Regular" charset="0"/>
                <a:ea typeface="+mn-ea"/>
                <a:cs typeface="+mn-cs"/>
                <a:hlinkClick r:id="rId6"/>
              </a:rPr>
              <a:t>Mixer</a:t>
            </a:r>
            <a:r>
              <a:rPr lang="en-US" sz="1200" b="0" i="0" kern="1200" dirty="0">
                <a:solidFill>
                  <a:schemeClr val="tx1"/>
                </a:solidFill>
                <a:effectLst/>
                <a:latin typeface="Amazon Ember Regular" charset="0"/>
                <a:ea typeface="+mn-ea"/>
                <a:cs typeface="+mn-cs"/>
              </a:rPr>
              <a:t> is a platform-independent component responsible for enforcing access control and usage policies and collecting telemetry data from the Envoy proxy and other services. Mixer includes a flexible plugin model enabling it to interface with a variety of host environments and infrastructure </a:t>
            </a:r>
            <a:r>
              <a:rPr lang="en-US" sz="1200" b="0" i="0" kern="1200" dirty="0" err="1">
                <a:solidFill>
                  <a:schemeClr val="tx1"/>
                </a:solidFill>
                <a:effectLst/>
                <a:latin typeface="Amazon Ember Regular" charset="0"/>
                <a:ea typeface="+mn-ea"/>
                <a:cs typeface="+mn-cs"/>
              </a:rPr>
              <a:t>backends</a:t>
            </a:r>
            <a:r>
              <a:rPr lang="en-US" sz="1200" b="0" i="0" kern="1200" dirty="0">
                <a:solidFill>
                  <a:schemeClr val="tx1"/>
                </a:solidFill>
                <a:effectLst/>
                <a:latin typeface="Amazon Ember Regular" charset="0"/>
                <a:ea typeface="+mn-ea"/>
                <a:cs typeface="+mn-cs"/>
              </a:rPr>
              <a:t>, abstracting the Envoy proxy and </a:t>
            </a:r>
            <a:r>
              <a:rPr lang="en-US" sz="1200" b="0" i="0" kern="1200" dirty="0" err="1">
                <a:solidFill>
                  <a:schemeClr val="tx1"/>
                </a:solidFill>
                <a:effectLst/>
                <a:latin typeface="Amazon Ember Regular" charset="0"/>
                <a:ea typeface="+mn-ea"/>
                <a:cs typeface="+mn-cs"/>
              </a:rPr>
              <a:t>Istio</a:t>
            </a:r>
            <a:r>
              <a:rPr lang="en-US" sz="1200" b="0" i="0" kern="1200" dirty="0">
                <a:solidFill>
                  <a:schemeClr val="tx1"/>
                </a:solidFill>
                <a:effectLst/>
                <a:latin typeface="Amazon Ember Regular" charset="0"/>
                <a:ea typeface="+mn-ea"/>
                <a:cs typeface="+mn-cs"/>
              </a:rPr>
              <a:t>-managed services from these details.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hlinkClick r:id="rId7"/>
              </a:rPr>
              <a:t>Istio-Auth</a:t>
            </a:r>
            <a:r>
              <a:rPr lang="en-US" sz="1200" b="0" i="0" kern="1200" dirty="0">
                <a:solidFill>
                  <a:schemeClr val="tx1"/>
                </a:solidFill>
                <a:effectLst/>
                <a:latin typeface="Amazon Ember Regular" charset="0"/>
                <a:ea typeface="+mn-ea"/>
                <a:cs typeface="+mn-cs"/>
              </a:rPr>
              <a:t> provides strong service-to-service and end-user authentication using mutual TLS, with built-in identity and credential management.</a:t>
            </a:r>
          </a:p>
          <a:p>
            <a:br>
              <a:rPr lang="en-US" dirty="0"/>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913029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Dynamically configured based on weights and HTTP headers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259210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17</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97</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100</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101</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104</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875505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3296842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26987441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123</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21</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https://github.com/awslabs/serverless-application-model/blob/develop/docs/safe_lambda_deployments.rst</a:t>
            </a:r>
          </a:p>
          <a:p>
            <a:endParaRPr lang="en-US" dirty="0">
              <a:hlinkClick r:id="rId3"/>
            </a:endParaRPr>
          </a:p>
          <a:p>
            <a:r>
              <a:rPr lang="en-US" dirty="0">
                <a:hlinkClick r:id="rId3"/>
              </a:rPr>
              <a:t>https://docs.aws.amazon.com/lambda/latest/dg/automating-updates-to-serverless-apps.html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22332300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135</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136</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139</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140</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141</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4/17/18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defTabSz="457189"/>
            <a:r>
              <a:rPr lang="en-US" altLang="x-none" sz="70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19433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096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chemeClr val="bg2">
                    <a:lumMod val="10000"/>
                  </a:schemeClr>
                </a:solidFill>
                <a:latin typeface="Amazon Ember Light"/>
                <a:cs typeface="Amazon Ember Light"/>
              </a:defRPr>
            </a:lvl1pPr>
          </a:lstStyle>
          <a:p>
            <a:pPr lvl="0"/>
            <a:r>
              <a:rPr lang="en-US" dirty="0"/>
              <a:t>Standard Content Page (optional, includes subtitle)</a:t>
            </a:r>
          </a:p>
        </p:txBody>
      </p:sp>
      <p:sp>
        <p:nvSpPr>
          <p:cNvPr id="5" name="Content Placeholder 3"/>
          <p:cNvSpPr>
            <a:spLocks noGrp="1"/>
          </p:cNvSpPr>
          <p:nvPr>
            <p:ph sz="half" idx="11" hasCustomPrompt="1"/>
          </p:nvPr>
        </p:nvSpPr>
        <p:spPr>
          <a:xfrm>
            <a:off x="342041" y="1545908"/>
            <a:ext cx="8226225" cy="380863"/>
          </a:xfrm>
        </p:spPr>
        <p:txBody>
          <a:bodyPr lIns="0"/>
          <a:lstStyle>
            <a:lvl1pPr>
              <a:defRPr b="1" i="0" baseline="0">
                <a:solidFill>
                  <a:schemeClr val="bg2">
                    <a:lumMod val="10000"/>
                  </a:schemeClr>
                </a:solidFill>
                <a:latin typeface="Amazon Ember"/>
                <a:cs typeface="Amazon Ember"/>
              </a:defRPr>
            </a:lvl1pPr>
          </a:lstStyle>
          <a:p>
            <a:r>
              <a:rPr lang="en-US" dirty="0"/>
              <a:t>Subtitle</a:t>
            </a:r>
          </a:p>
        </p:txBody>
      </p:sp>
      <p:sp>
        <p:nvSpPr>
          <p:cNvPr id="6" name="Content Placeholder 3"/>
          <p:cNvSpPr>
            <a:spLocks noGrp="1"/>
          </p:cNvSpPr>
          <p:nvPr>
            <p:ph sz="half" idx="12" hasCustomPrompt="1"/>
          </p:nvPr>
        </p:nvSpPr>
        <p:spPr>
          <a:xfrm>
            <a:off x="342041" y="1983921"/>
            <a:ext cx="8226225" cy="2647345"/>
          </a:xfrm>
        </p:spPr>
        <p:txBody>
          <a:bodyPr lIns="0" tIns="0" rIns="0" bIns="0" anchor="t"/>
          <a:lstStyle>
            <a:lvl1pPr>
              <a:defRPr baseline="0">
                <a:solidFill>
                  <a:schemeClr val="bg2">
                    <a:lumMod val="10000"/>
                  </a:schemeClr>
                </a:solidFill>
                <a:latin typeface="Amazon Ember Light"/>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990235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chemeClr val="bg2">
                    <a:lumMod val="10000"/>
                  </a:schemeClr>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983921"/>
            <a:ext cx="8200050" cy="2579617"/>
          </a:xfrm>
        </p:spPr>
        <p:txBody>
          <a:bodyPr lIns="0" tIns="0" rIns="0" bIns="0"/>
          <a:lstStyle>
            <a:lvl1pPr>
              <a:defRPr baseline="0">
                <a:solidFill>
                  <a:schemeClr val="bg2">
                    <a:lumMod val="10000"/>
                  </a:schemeClr>
                </a:solidFill>
                <a:latin typeface="Amazon Ember Light"/>
                <a:cs typeface="Amazon Ember Light"/>
              </a:defRPr>
            </a:lvl1pPr>
          </a:lstStyle>
          <a:p>
            <a:r>
              <a:rPr lang="en-US" dirty="0"/>
              <a:t>lorem ipsum</a:t>
            </a:r>
          </a:p>
        </p:txBody>
      </p:sp>
      <p:sp>
        <p:nvSpPr>
          <p:cNvPr id="6" name="Content Placeholder 3"/>
          <p:cNvSpPr>
            <a:spLocks noGrp="1"/>
          </p:cNvSpPr>
          <p:nvPr>
            <p:ph sz="half" idx="11" hasCustomPrompt="1"/>
          </p:nvPr>
        </p:nvSpPr>
        <p:spPr>
          <a:xfrm>
            <a:off x="342041" y="1545908"/>
            <a:ext cx="8200051" cy="380863"/>
          </a:xfrm>
        </p:spPr>
        <p:txBody>
          <a:bodyPr lIns="0"/>
          <a:lstStyle>
            <a:lvl1pPr>
              <a:defRPr b="1" i="0" baseline="0">
                <a:solidFill>
                  <a:schemeClr val="bg2">
                    <a:lumMod val="10000"/>
                  </a:schemeClr>
                </a:solidFill>
                <a:latin typeface="Amazon Ember"/>
                <a:cs typeface="Amazon Ember"/>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2">
                    <a:lumMod val="10000"/>
                  </a:schemeClr>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0145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1"/>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 id="2147483732" r:id="rId17"/>
    <p:sldLayoutId id="2147483733" r:id="rId18"/>
    <p:sldLayoutId id="2147483734" r:id="rId19"/>
    <p:sldLayoutId id="214748373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5.png"/><Relationship Id="rId21" Type="http://schemas.openxmlformats.org/officeDocument/2006/relationships/image" Target="../media/image142.tiff"/><Relationship Id="rId7" Type="http://schemas.openxmlformats.org/officeDocument/2006/relationships/image" Target="../media/image10.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64.xml"/><Relationship Id="rId16" Type="http://schemas.openxmlformats.org/officeDocument/2006/relationships/image" Target="../media/image137.tiff"/><Relationship Id="rId20" Type="http://schemas.openxmlformats.org/officeDocument/2006/relationships/image" Target="../media/image141.tiff"/><Relationship Id="rId1" Type="http://schemas.openxmlformats.org/officeDocument/2006/relationships/slideLayout" Target="../slideLayouts/slideLayout6.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7.png"/><Relationship Id="rId15" Type="http://schemas.openxmlformats.org/officeDocument/2006/relationships/image" Target="../media/image136.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6.png"/><Relationship Id="rId9" Type="http://schemas.openxmlformats.org/officeDocument/2006/relationships/image" Target="../media/image130.png"/><Relationship Id="rId1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66.xml"/><Relationship Id="rId1" Type="http://schemas.openxmlformats.org/officeDocument/2006/relationships/slideLayout" Target="../slideLayouts/slideLayout10.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0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67.xml"/><Relationship Id="rId1" Type="http://schemas.openxmlformats.org/officeDocument/2006/relationships/slideLayout" Target="../slideLayouts/slideLayout10.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tiff"/><Relationship Id="rId9" Type="http://schemas.openxmlformats.org/officeDocument/2006/relationships/image" Target="../media/image15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tiff"/><Relationship Id="rId2" Type="http://schemas.openxmlformats.org/officeDocument/2006/relationships/image" Target="../media/image162.tif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82.xml"/><Relationship Id="rId1" Type="http://schemas.openxmlformats.org/officeDocument/2006/relationships/slideLayout" Target="../slideLayouts/slideLayout6.xml"/><Relationship Id="rId4" Type="http://schemas.openxmlformats.org/officeDocument/2006/relationships/image" Target="../media/image170.tiff"/></Relationships>
</file>

<file path=ppt/slides/_rels/slide13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18" Type="http://schemas.openxmlformats.org/officeDocument/2006/relationships/image" Target="../media/image186.png"/><Relationship Id="rId3" Type="http://schemas.openxmlformats.org/officeDocument/2006/relationships/image" Target="../media/image173.emf"/><Relationship Id="rId7" Type="http://schemas.openxmlformats.org/officeDocument/2006/relationships/image" Target="../media/image177.png"/><Relationship Id="rId12" Type="http://schemas.openxmlformats.org/officeDocument/2006/relationships/image" Target="../media/image154.png"/><Relationship Id="rId17" Type="http://schemas.openxmlformats.org/officeDocument/2006/relationships/image" Target="../media/image185.png"/><Relationship Id="rId2" Type="http://schemas.openxmlformats.org/officeDocument/2006/relationships/notesSlide" Target="../notesSlides/notesSlide85.xml"/><Relationship Id="rId16" Type="http://schemas.openxmlformats.org/officeDocument/2006/relationships/image" Target="../media/image149.pn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6.emf"/><Relationship Id="rId11" Type="http://schemas.openxmlformats.org/officeDocument/2006/relationships/image" Target="../media/image181.png"/><Relationship Id="rId5" Type="http://schemas.openxmlformats.org/officeDocument/2006/relationships/image" Target="../media/image175.emf"/><Relationship Id="rId15" Type="http://schemas.openxmlformats.org/officeDocument/2006/relationships/image" Target="../media/image184.png"/><Relationship Id="rId10" Type="http://schemas.openxmlformats.org/officeDocument/2006/relationships/image" Target="../media/image180.png"/><Relationship Id="rId19" Type="http://schemas.microsoft.com/office/2007/relationships/hdphoto" Target="../media/hdphoto6.wdp"/><Relationship Id="rId4" Type="http://schemas.openxmlformats.org/officeDocument/2006/relationships/image" Target="../media/image174.emf"/><Relationship Id="rId9" Type="http://schemas.openxmlformats.org/officeDocument/2006/relationships/image" Target="../media/image179.png"/><Relationship Id="rId14" Type="http://schemas.openxmlformats.org/officeDocument/2006/relationships/image" Target="../media/image183.png"/></Relationships>
</file>

<file path=ppt/slides/_rels/slide141.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25.png"/><Relationship Id="rId7" Type="http://schemas.openxmlformats.org/officeDocument/2006/relationships/image" Target="../media/image190.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127.png"/><Relationship Id="rId11" Type="http://schemas.openxmlformats.org/officeDocument/2006/relationships/image" Target="../media/image194.tiff"/><Relationship Id="rId5" Type="http://schemas.openxmlformats.org/officeDocument/2006/relationships/image" Target="../media/image189.png"/><Relationship Id="rId10" Type="http://schemas.openxmlformats.org/officeDocument/2006/relationships/image" Target="../media/image193.png"/><Relationship Id="rId4" Type="http://schemas.openxmlformats.org/officeDocument/2006/relationships/image" Target="../media/image188.png"/><Relationship Id="rId9" Type="http://schemas.openxmlformats.org/officeDocument/2006/relationships/image" Target="../media/image192.png"/></Relationships>
</file>

<file path=ppt/slides/_rels/slide14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hyperlink" Target="https://aws.amazon.com/fargate" TargetMode="External"/><Relationship Id="rId2" Type="http://schemas.openxmlformats.org/officeDocument/2006/relationships/hyperlink" Target="https://aws.amazon.com/ecs" TargetMode="External"/><Relationship Id="rId1" Type="http://schemas.openxmlformats.org/officeDocument/2006/relationships/slideLayout" Target="../slideLayouts/slideLayout4.xml"/><Relationship Id="rId5" Type="http://schemas.openxmlformats.org/officeDocument/2006/relationships/hyperlink" Target="https://aws.amazon.com/eks" TargetMode="External"/><Relationship Id="rId4" Type="http://schemas.openxmlformats.org/officeDocument/2006/relationships/hyperlink" Target="https://aws.amazon.com/serverl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8.png"/><Relationship Id="rId7" Type="http://schemas.openxmlformats.org/officeDocument/2006/relationships/image" Target="../media/image41.pn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66.tiff"/><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65.tiff"/><Relationship Id="rId4" Type="http://schemas.openxmlformats.org/officeDocument/2006/relationships/image" Target="../media/image64.png"/><Relationship Id="rId9" Type="http://schemas.openxmlformats.org/officeDocument/2006/relationships/image" Target="../media/image6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71.png"/><Relationship Id="rId7" Type="http://schemas.openxmlformats.org/officeDocument/2006/relationships/image" Target="../media/image75.tiff"/><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aws?q=xray-sdk"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aws/aws-xray-daemon"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0.sv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7.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111.png"/><Relationship Id="rId4" Type="http://schemas.openxmlformats.org/officeDocument/2006/relationships/image" Target="../media/image71.png"/><Relationship Id="rId9"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02.pn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6.tiff"/><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2.png"/><Relationship Id="rId7"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118.png"/><Relationship Id="rId5" Type="http://schemas.microsoft.com/office/2007/relationships/hdphoto" Target="../media/hdphoto3.wdp"/><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p>
          <a:p>
            <a:r>
              <a:rPr lang="en-US" sz="3600" dirty="0"/>
              <a:t>using AWS Compute</a:t>
            </a:r>
          </a:p>
        </p:txBody>
      </p:sp>
      <p:sp>
        <p:nvSpPr>
          <p:cNvPr id="7" name="TextBox 6"/>
          <p:cNvSpPr txBox="1"/>
          <p:nvPr/>
        </p:nvSpPr>
        <p:spPr>
          <a:xfrm>
            <a:off x="487898" y="2872111"/>
            <a:ext cx="3482969" cy="1631216"/>
          </a:xfrm>
          <a:prstGeom prst="rect">
            <a:avLst/>
          </a:prstGeom>
          <a:noFill/>
        </p:spPr>
        <p:txBody>
          <a:bodyPr wrap="square" rtlCol="0">
            <a:spAutoFit/>
          </a:bodyPr>
          <a:lstStyle/>
          <a:p>
            <a:r>
              <a:rPr lang="en-US" sz="2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a:t>
            </a: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Gupta</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Principal Technologist</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argu@amazon.com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arun-gupta</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
        <p:nvSpPr>
          <p:cNvPr id="9" name="TextBox 8">
            <a:extLst>
              <a:ext uri="{FF2B5EF4-FFF2-40B4-BE49-F238E27FC236}">
                <a16:creationId xmlns:a16="http://schemas.microsoft.com/office/drawing/2014/main" id="{21EB78A7-66B3-EF44-990C-3B48C65E562E}"/>
              </a:ext>
            </a:extLst>
          </p:cNvPr>
          <p:cNvSpPr txBox="1"/>
          <p:nvPr/>
        </p:nvSpPr>
        <p:spPr>
          <a:xfrm>
            <a:off x="4458765" y="2885778"/>
            <a:ext cx="3482969" cy="1631216"/>
          </a:xfrm>
          <a:prstGeom prst="rect">
            <a:avLst/>
          </a:prstGeom>
          <a:noFill/>
        </p:spPr>
        <p:txBody>
          <a:bodyPr wrap="square" rtlCol="0">
            <a:spAutoFit/>
          </a:bodyPr>
          <a:lstStyle/>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 Jernigan</a:t>
            </a:r>
          </a:p>
          <a:p>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 Advocate</a:t>
            </a: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tfj@amazon.com</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tiffanyayj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tiffanyfj</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a:extLst>
              <a:ext uri="{FF2B5EF4-FFF2-40B4-BE49-F238E27FC236}">
                <a16:creationId xmlns:a16="http://schemas.microsoft.com/office/drawing/2014/main" id="{1C6E826C-5182-304C-BFAA-99E587FB9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592" y="3593386"/>
            <a:ext cx="216000" cy="152400"/>
          </a:xfrm>
          <a:prstGeom prst="rect">
            <a:avLst/>
          </a:prstGeom>
        </p:spPr>
      </p:pic>
      <p:pic>
        <p:nvPicPr>
          <p:cNvPr id="14" name="Picture 13">
            <a:extLst>
              <a:ext uri="{FF2B5EF4-FFF2-40B4-BE49-F238E27FC236}">
                <a16:creationId xmlns:a16="http://schemas.microsoft.com/office/drawing/2014/main" id="{2CCDB5A6-0D23-8145-9C00-C73BC9D5E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92" y="4206557"/>
            <a:ext cx="216000" cy="152400"/>
          </a:xfrm>
          <a:prstGeom prst="rect">
            <a:avLst/>
          </a:prstGeom>
        </p:spPr>
      </p:pic>
      <p:pic>
        <p:nvPicPr>
          <p:cNvPr id="15" name="Picture 14">
            <a:extLst>
              <a:ext uri="{FF2B5EF4-FFF2-40B4-BE49-F238E27FC236}">
                <a16:creationId xmlns:a16="http://schemas.microsoft.com/office/drawing/2014/main" id="{E30D0A66-D61C-D041-8CF4-FD9D2D834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592" y="3899971"/>
            <a:ext cx="216000" cy="1524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err="1">
                <a:latin typeface="Amazon Ember" charset="0"/>
                <a:ea typeface="Amazon Ember" charset="0"/>
                <a:cs typeface="Amazon Ember" charset="0"/>
              </a:rPr>
              <a:t>Serverless</a:t>
            </a:r>
            <a:r>
              <a:rPr lang="en-US" dirty="0">
                <a:latin typeface="Amazon Ember" charset="0"/>
                <a:ea typeface="Amazon Ember" charset="0"/>
                <a:cs typeface="Amazon Ember" charset="0"/>
              </a:rPr>
              <a:t> Tenets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8" y="660677"/>
            <a:ext cx="6398120" cy="4093428"/>
          </a:xfrm>
          <a:prstGeom prst="rect">
            <a:avLst/>
          </a:prstGeom>
        </p:spPr>
        <p:txBody>
          <a:bodyPr wrap="square">
            <a:spAutoFit/>
          </a:bodyPr>
          <a:lstStyle/>
          <a:p>
            <a:r>
              <a:rPr lang="en-US" sz="1000" dirty="0" err="1">
                <a:solidFill>
                  <a:schemeClr val="bg1"/>
                </a:solidFill>
                <a:latin typeface="Courier" pitchFamily="2" charset="0"/>
                <a:ea typeface="Courier" charset="0"/>
                <a:cs typeface="Courier" charset="0"/>
              </a:rPr>
              <a:t>AWSTemplateFormatVersion</a:t>
            </a:r>
            <a:r>
              <a:rPr lang="en-US" sz="1000" dirty="0">
                <a:solidFill>
                  <a:schemeClr val="bg1"/>
                </a:solidFill>
                <a:latin typeface="Courier" pitchFamily="2" charset="0"/>
                <a:ea typeface="Courier" charset="0"/>
                <a:cs typeface="Courier" charset="0"/>
              </a:rPr>
              <a:t>: '2010-09-09'</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Transform: AWS::Serverless-2016-10-31</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Description: Simple CRUD </a:t>
            </a:r>
            <a:r>
              <a:rPr lang="en-US" sz="1000" dirty="0" err="1">
                <a:solidFill>
                  <a:schemeClr val="bg1"/>
                </a:solidFill>
                <a:latin typeface="Courier" pitchFamily="2" charset="0"/>
                <a:ea typeface="Courier" charset="0"/>
                <a:cs typeface="Courier" charset="0"/>
              </a:rPr>
              <a:t>webservice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Resources: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GetFunction</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::Function</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Handler: </a:t>
            </a:r>
            <a:r>
              <a:rPr lang="en-US" sz="1000" dirty="0" err="1">
                <a:solidFill>
                  <a:schemeClr val="bg1"/>
                </a:solidFill>
                <a:latin typeface="Courier" pitchFamily="2" charset="0"/>
              </a:rPr>
              <a:t>org.aws.samples.compute.greeting.GreetingHandler</a:t>
            </a:r>
            <a:r>
              <a:rPr lang="en-US" sz="1000" dirty="0">
                <a:solidFill>
                  <a:schemeClr val="bg1"/>
                </a:solidFill>
                <a:latin typeface="Courier" pitchFamily="2" charset="0"/>
              </a:rPr>
              <a:t>::</a:t>
            </a:r>
            <a:r>
              <a:rPr lang="en-US" sz="1000" dirty="0" err="1">
                <a:solidFill>
                  <a:schemeClr val="bg1"/>
                </a:solidFill>
                <a:latin typeface="Courier" pitchFamily="2" charset="0"/>
              </a:rPr>
              <a:t>handleRequest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Runtime: java8</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CodeUri</a:t>
            </a:r>
            <a:r>
              <a:rPr lang="en-US" sz="1000" dirty="0">
                <a:solidFill>
                  <a:schemeClr val="bg1"/>
                </a:solidFill>
                <a:latin typeface="Courier" pitchFamily="2" charset="0"/>
                <a:ea typeface="Courier" charset="0"/>
                <a:cs typeface="Courier" charset="0"/>
              </a:rPr>
              <a:t>: ./target/</a:t>
            </a:r>
            <a:r>
              <a:rPr lang="en-US" sz="1000" dirty="0" err="1">
                <a:solidFill>
                  <a:schemeClr val="bg1"/>
                </a:solidFill>
                <a:latin typeface="Courier" pitchFamily="2" charset="0"/>
                <a:ea typeface="Courier" charset="0"/>
                <a:cs typeface="Courier" charset="0"/>
              </a:rPr>
              <a:t>greeting.zip</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Policies: </a:t>
            </a:r>
            <a:r>
              <a:rPr lang="en-US" sz="1000" dirty="0" err="1">
                <a:solidFill>
                  <a:schemeClr val="bg1"/>
                </a:solidFill>
                <a:latin typeface="Courier" pitchFamily="2" charset="0"/>
                <a:ea typeface="Courier" charset="0"/>
                <a:cs typeface="Courier" charset="0"/>
              </a:rPr>
              <a:t>AmazonDynamoDBReadOnlyAccess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Timeout: 30</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a:solidFill>
                  <a:schemeClr val="bg1"/>
                </a:solidFill>
                <a:latin typeface="Courier" pitchFamily="2" charset="0"/>
              </a:rPr>
              <a:t>Tracing: Active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Environment: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Variables: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TABLE_NAME: !Ref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Events: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a:t>
            </a:r>
            <a:r>
              <a:rPr lang="en-US" sz="1000" dirty="0" err="1">
                <a:solidFill>
                  <a:schemeClr val="bg1"/>
                </a:solidFill>
                <a:latin typeface="Courier" pitchFamily="2" charset="0"/>
                <a:ea typeface="Courier" charset="0"/>
                <a:cs typeface="Courier" charset="0"/>
              </a:rPr>
              <a:t>GetResource</a:t>
            </a:r>
            <a:r>
              <a:rPr lang="en-US" sz="1000" dirty="0">
                <a:solidFill>
                  <a:schemeClr val="bg1"/>
                </a:solidFill>
                <a:latin typeface="Courier" pitchFamily="2" charset="0"/>
                <a:ea typeface="Courier" charset="0"/>
                <a:cs typeface="Courier" charset="0"/>
              </a:rPr>
              <a:t>:</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t>
            </a:r>
            <a:r>
              <a:rPr lang="en-US" sz="1000" dirty="0" err="1">
                <a:solidFill>
                  <a:schemeClr val="bg1"/>
                </a:solidFill>
                <a:latin typeface="Courier" pitchFamily="2" charset="0"/>
                <a:ea typeface="Courier" charset="0"/>
                <a:cs typeface="Courier" charset="0"/>
              </a:rPr>
              <a:t>Api</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Properties: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Path: /books</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Method: get</a:t>
            </a:r>
            <a:br>
              <a:rPr lang="en-US" sz="1000" dirty="0">
                <a:solidFill>
                  <a:schemeClr val="bg1"/>
                </a:solidFill>
                <a:latin typeface="Courier" pitchFamily="2" charset="0"/>
                <a:ea typeface="Courier" charset="0"/>
                <a:cs typeface="Courier" charset="0"/>
              </a:rPr>
            </a:b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Table:</a:t>
            </a:r>
            <a:br>
              <a:rPr lang="en-US" sz="1000" dirty="0">
                <a:solidFill>
                  <a:schemeClr val="bg1"/>
                </a:solidFill>
                <a:latin typeface="Courier" pitchFamily="2" charset="0"/>
                <a:ea typeface="Courier" charset="0"/>
                <a:cs typeface="Courier" charset="0"/>
              </a:rPr>
            </a:br>
            <a:r>
              <a:rPr lang="en-US" sz="1000" dirty="0">
                <a:solidFill>
                  <a:schemeClr val="bg1"/>
                </a:solidFill>
                <a:latin typeface="Courier" pitchFamily="2" charset="0"/>
                <a:ea typeface="Courier" charset="0"/>
                <a:cs typeface="Courier" charset="0"/>
              </a:rPr>
              <a:t>  Type: AWS::</a:t>
            </a:r>
            <a:r>
              <a:rPr lang="en-US" sz="1000" dirty="0" err="1">
                <a:solidFill>
                  <a:schemeClr val="bg1"/>
                </a:solidFill>
                <a:latin typeface="Courier" pitchFamily="2" charset="0"/>
                <a:ea typeface="Courier" charset="0"/>
                <a:cs typeface="Courier" charset="0"/>
              </a:rPr>
              <a:t>Serverless</a:t>
            </a:r>
            <a:r>
              <a:rPr lang="en-US" sz="1000" dirty="0">
                <a:solidFill>
                  <a:schemeClr val="bg1"/>
                </a:solidFill>
                <a:latin typeface="Courier" pitchFamily="2" charset="0"/>
                <a:ea typeface="Courier" charset="0"/>
                <a:cs typeface="Courier" charset="0"/>
              </a:rPr>
              <a:t>::</a:t>
            </a:r>
            <a:r>
              <a:rPr lang="en-US" sz="1000" dirty="0" err="1">
                <a:solidFill>
                  <a:schemeClr val="bg1"/>
                </a:solidFill>
                <a:latin typeface="Courier" pitchFamily="2" charset="0"/>
                <a:ea typeface="Courier" charset="0"/>
                <a:cs typeface="Courier" charset="0"/>
              </a:rPr>
              <a:t>SimpleTable</a:t>
            </a:r>
            <a:endParaRPr lang="en-US" sz="1000" dirty="0">
              <a:solidFill>
                <a:schemeClr val="bg1"/>
              </a:solidFill>
              <a:latin typeface="Courier" pitchFamily="2"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3691336"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3026102"/>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538302"/>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90735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2713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9F58329D-1BA4-264D-80A0-288CC60F8C1E}"/>
              </a:ext>
            </a:extLst>
          </p:cNvPr>
          <p:cNvSpPr/>
          <p:nvPr/>
        </p:nvSpPr>
        <p:spPr>
          <a:xfrm rot="10800000">
            <a:off x="2363903" y="247239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2" nodeType="clickEffect">
                                  <p:stCondLst>
                                    <p:cond delay="0"/>
                                  </p:stCondLst>
                                  <p:childTnLst>
                                    <p:animEffect transition="out" filter="blinds(horizontal)">
                                      <p:cBhvr>
                                        <p:cTn id="22" dur="10"/>
                                        <p:tgtEl>
                                          <p:spTgt spid="7"/>
                                        </p:tgtEl>
                                      </p:cBhvr>
                                    </p:animEffect>
                                    <p:set>
                                      <p:cBhvr>
                                        <p:cTn id="23" dur="1" fill="hold">
                                          <p:stCondLst>
                                            <p:cond delay="9"/>
                                          </p:stCondLst>
                                        </p:cTn>
                                        <p:tgtEl>
                                          <p:spTgt spid="7"/>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2" nodeType="clickEffect">
                                  <p:stCondLst>
                                    <p:cond delay="0"/>
                                  </p:stCondLst>
                                  <p:childTnLst>
                                    <p:animEffect transition="out" filter="blinds(horizontal)">
                                      <p:cBhvr>
                                        <p:cTn id="29" dur="10"/>
                                        <p:tgtEl>
                                          <p:spTgt spid="12"/>
                                        </p:tgtEl>
                                      </p:cBhvr>
                                    </p:animEffect>
                                    <p:set>
                                      <p:cBhvr>
                                        <p:cTn id="30" dur="1" fill="hold">
                                          <p:stCondLst>
                                            <p:cond delay="9"/>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7" grpId="2" animBg="1"/>
      <p:bldP spid="8" grpId="0"/>
      <p:bldP spid="9" grpId="0" animBg="1"/>
      <p:bldP spid="10" grpId="0" animBg="1"/>
      <p:bldP spid="10" grpId="1" animBg="1"/>
      <p:bldP spid="11" grpId="0" animBg="1"/>
      <p:bldP spid="11" grpId="1" animBg="1"/>
      <p:bldP spid="11" grpId="2" animBg="1"/>
      <p:bldP spid="12" grpId="0" animBg="1"/>
      <p:bldP spid="12" grpId="1" animBg="1"/>
      <p:bldP spid="12"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on local machine</a:t>
            </a:r>
          </a:p>
          <a:p>
            <a:pPr marL="342900" indent="-342900">
              <a:buFont typeface="Arial" charset="0"/>
              <a:buChar char="•"/>
            </a:pPr>
            <a:r>
              <a:rPr lang="en-US" dirty="0"/>
              <a:t>Java, </a:t>
            </a:r>
            <a:r>
              <a:rPr lang="en-US" dirty="0" err="1"/>
              <a:t>Node.js</a:t>
            </a:r>
            <a:r>
              <a:rPr lang="en-US" dirty="0"/>
              <a:t>,  Python, Go</a:t>
            </a:r>
          </a:p>
          <a:p>
            <a:pPr marL="1085850" lvl="1" indent="-342900">
              <a:buFont typeface="Arial" charset="0"/>
              <a:buChar char="•"/>
            </a:pPr>
            <a:r>
              <a:rPr lang="en-US" dirty="0"/>
              <a:t>C# coming</a:t>
            </a:r>
          </a:p>
          <a:p>
            <a:pPr marL="342900" indent="-342900">
              <a:buFont typeface="Arial" charset="0"/>
              <a:buChar char="•"/>
            </a:pPr>
            <a:r>
              <a:rPr lang="en-US" dirty="0"/>
              <a:t>PRs welcome!</a:t>
            </a:r>
          </a:p>
          <a:p>
            <a:pPr marL="1085850" lvl="1" indent="-342900">
              <a:buFont typeface="Arial" charset="0"/>
              <a:buChar char="•"/>
            </a:pPr>
            <a:r>
              <a:rPr lang="en-US" dirty="0"/>
              <a:t>https://</a:t>
            </a:r>
            <a:r>
              <a:rPr lang="en-US" dirty="0" err="1"/>
              <a:t>github.com</a:t>
            </a:r>
            <a:r>
              <a:rPr lang="en-US" dirty="0"/>
              <a:t>/</a:t>
            </a:r>
            <a:r>
              <a:rPr lang="en-US" dirty="0" err="1"/>
              <a:t>awslabs</a:t>
            </a:r>
            <a:r>
              <a:rPr lang="en-US" dirty="0"/>
              <a:t>/</a:t>
            </a:r>
            <a:r>
              <a:rPr lang="en-US" dirty="0" err="1"/>
              <a:t>aws</a:t>
            </a:r>
            <a:r>
              <a:rPr lang="en-US" dirty="0"/>
              <a:t>-</a:t>
            </a:r>
            <a:r>
              <a:rPr lang="en-US" dirty="0" err="1"/>
              <a:t>sam</a:t>
            </a:r>
            <a:r>
              <a:rPr lang="en-US" dirty="0"/>
              <a:t>-local</a:t>
            </a:r>
          </a:p>
          <a:p>
            <a:pPr marL="1085850" lvl="1"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05BE1-69E5-1449-8A4F-5DDD95B99A6F}"/>
              </a:ext>
            </a:extLst>
          </p:cNvPr>
          <p:cNvSpPr>
            <a:spLocks noGrp="1"/>
          </p:cNvSpPr>
          <p:nvPr>
            <p:ph type="title"/>
          </p:nvPr>
        </p:nvSpPr>
        <p:spPr/>
        <p:txBody>
          <a:bodyPr/>
          <a:lstStyle/>
          <a:p>
            <a:r>
              <a:rPr lang="en-US" dirty="0"/>
              <a:t>Microservices using AWS Lambda</a:t>
            </a:r>
          </a:p>
        </p:txBody>
      </p:sp>
      <p:pic>
        <p:nvPicPr>
          <p:cNvPr id="4" name="Picture 3">
            <a:extLst>
              <a:ext uri="{FF2B5EF4-FFF2-40B4-BE49-F238E27FC236}">
                <a16:creationId xmlns:a16="http://schemas.microsoft.com/office/drawing/2014/main" id="{B081B7DD-6971-A045-B961-7C03B2EF46B9}"/>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5" name="Picture 4">
            <a:extLst>
              <a:ext uri="{FF2B5EF4-FFF2-40B4-BE49-F238E27FC236}">
                <a16:creationId xmlns:a16="http://schemas.microsoft.com/office/drawing/2014/main" id="{37F27572-C4F5-894E-81F0-4622195CA19C}"/>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6" name="Picture 5">
            <a:extLst>
              <a:ext uri="{FF2B5EF4-FFF2-40B4-BE49-F238E27FC236}">
                <a16:creationId xmlns:a16="http://schemas.microsoft.com/office/drawing/2014/main" id="{0DA22FB6-D4B1-3146-AD91-BE898B4992CB}"/>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7" name="Picture 6">
            <a:extLst>
              <a:ext uri="{FF2B5EF4-FFF2-40B4-BE49-F238E27FC236}">
                <a16:creationId xmlns:a16="http://schemas.microsoft.com/office/drawing/2014/main" id="{E7F0392B-6840-CF4A-86C7-FA8A94147307}"/>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8" name="Picture 7">
            <a:extLst>
              <a:ext uri="{FF2B5EF4-FFF2-40B4-BE49-F238E27FC236}">
                <a16:creationId xmlns:a16="http://schemas.microsoft.com/office/drawing/2014/main" id="{ED4322EA-74AE-D147-A882-BF6AB3CA2190}"/>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0" name="Picture 9">
            <a:extLst>
              <a:ext uri="{FF2B5EF4-FFF2-40B4-BE49-F238E27FC236}">
                <a16:creationId xmlns:a16="http://schemas.microsoft.com/office/drawing/2014/main" id="{872D788A-D80E-124C-8F6D-A972F0D2BD29}"/>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1" name="Elbow Connector 10">
            <a:extLst>
              <a:ext uri="{FF2B5EF4-FFF2-40B4-BE49-F238E27FC236}">
                <a16:creationId xmlns:a16="http://schemas.microsoft.com/office/drawing/2014/main" id="{3BC80C08-46EE-ED4A-A05F-B3FE76BB6034}"/>
              </a:ext>
            </a:extLst>
          </p:cNvPr>
          <p:cNvCxnSpPr>
            <a:endCxn id="10"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AF32DD51-48F6-6549-BE0A-3CDBA38E9CF5}"/>
              </a:ext>
            </a:extLst>
          </p:cNvPr>
          <p:cNvCxnSpPr>
            <a:stCxn id="4" idx="3"/>
            <a:endCxn id="7"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01EA4A-8758-274A-A4EF-A91A7A0135D9}"/>
              </a:ext>
            </a:extLst>
          </p:cNvPr>
          <p:cNvCxnSpPr>
            <a:stCxn id="5" idx="3"/>
            <a:endCxn id="4"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BE1DE10-828A-D54D-A0CB-3848AB566349}"/>
              </a:ext>
            </a:extLst>
          </p:cNvPr>
          <p:cNvCxnSpPr>
            <a:stCxn id="7" idx="3"/>
            <a:endCxn id="6"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C95D816-C6AD-714D-9224-F434CCE77D29}"/>
              </a:ext>
            </a:extLst>
          </p:cNvPr>
          <p:cNvCxnSpPr>
            <a:stCxn id="10" idx="3"/>
            <a:endCxn id="8"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104D88-F6D1-4445-B7D9-44DFAC3E5026}"/>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D0214D65-0563-B646-BAE6-B6C77E5EDD5D}"/>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8" name="TextBox 17">
            <a:extLst>
              <a:ext uri="{FF2B5EF4-FFF2-40B4-BE49-F238E27FC236}">
                <a16:creationId xmlns:a16="http://schemas.microsoft.com/office/drawing/2014/main" id="{6AAC758A-D958-F440-8B78-8D7FFBD0A617}"/>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9" name="TextBox 18">
            <a:extLst>
              <a:ext uri="{FF2B5EF4-FFF2-40B4-BE49-F238E27FC236}">
                <a16:creationId xmlns:a16="http://schemas.microsoft.com/office/drawing/2014/main" id="{7BBCDD95-67D4-BE42-BA8B-95890EA97ACC}"/>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B5DC2A3F-0810-9842-A917-8A7D5A708B44}"/>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1" name="TextBox 20">
            <a:extLst>
              <a:ext uri="{FF2B5EF4-FFF2-40B4-BE49-F238E27FC236}">
                <a16:creationId xmlns:a16="http://schemas.microsoft.com/office/drawing/2014/main" id="{B7F9B3BA-8E7D-F542-BF1E-99CCD11CAD18}"/>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352651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p:txBody>
      </p:sp>
    </p:spTree>
    <p:extLst>
      <p:ext uri="{BB962C8B-B14F-4D97-AF65-F5344CB8AC3E}">
        <p14:creationId xmlns:p14="http://schemas.microsoft.com/office/powerpoint/2010/main" val="130809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Tree>
    <p:extLst>
      <p:ext uri="{BB962C8B-B14F-4D97-AF65-F5344CB8AC3E}">
        <p14:creationId xmlns:p14="http://schemas.microsoft.com/office/powerpoint/2010/main" val="102438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Lambda based “monoliths”</a:t>
            </a: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294959" cy="2307455"/>
            <a:chOff x="2137612" y="2206197"/>
            <a:chExt cx="3059945" cy="3076607"/>
          </a:xfrm>
        </p:grpSpPr>
        <p:cxnSp>
          <p:nvCxnSpPr>
            <p:cNvPr id="112" name="Straight Connector 111"/>
            <p:cNvCxnSpPr>
              <a:cxnSpLocks/>
            </p:cNvCxnSpPr>
            <p:nvPr/>
          </p:nvCxnSpPr>
          <p:spPr>
            <a:xfrm flipV="1">
              <a:off x="2137612" y="3750484"/>
              <a:ext cx="3059945" cy="35664"/>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a:noFill/>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82" name="Oval 81"/>
          <p:cNvSpPr/>
          <p:nvPr/>
        </p:nvSpPr>
        <p:spPr>
          <a:xfrm>
            <a:off x="5022624" y="1815703"/>
            <a:ext cx="2615142" cy="2615142"/>
          </a:xfrm>
          <a:prstGeom prst="ellipse">
            <a:avLst/>
          </a:prstGeom>
          <a:solidFill>
            <a:schemeClr val="bg1">
              <a:lumMod val="75000"/>
              <a:lumOff val="25000"/>
            </a:schemeClr>
          </a:solidFill>
          <a:ln w="22225">
            <a:solidFill>
              <a:schemeClr val="tx1"/>
            </a:solid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40819" y="1123893"/>
            <a:ext cx="2856802" cy="3998762"/>
          </a:xfrm>
          <a:prstGeom prst="rect">
            <a:avLst/>
          </a:prstGeom>
        </p:spPr>
      </p:pic>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sp>
        <p:nvSpPr>
          <p:cNvPr id="41" name="Content Placeholder 2"/>
          <p:cNvSpPr txBox="1">
            <a:spLocks/>
          </p:cNvSpPr>
          <p:nvPr/>
        </p:nvSpPr>
        <p:spPr>
          <a:xfrm>
            <a:off x="2062574"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42" name="Content Placeholder 2"/>
          <p:cNvSpPr txBox="1">
            <a:spLocks/>
          </p:cNvSpPr>
          <p:nvPr/>
        </p:nvSpPr>
        <p:spPr>
          <a:xfrm>
            <a:off x="4715740"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LARGE LAMBDA FUNCTION</a:t>
            </a:r>
            <a:endParaRPr lang="en-US" sz="1400" b="1" dirty="0">
              <a:solidFill>
                <a:schemeClr val="bg1"/>
              </a:solidFill>
            </a:endParaRPr>
          </a:p>
        </p:txBody>
      </p:sp>
      <p:sp>
        <p:nvSpPr>
          <p:cNvPr id="39" name="Cross 38">
            <a:extLst>
              <a:ext uri="{FF2B5EF4-FFF2-40B4-BE49-F238E27FC236}">
                <a16:creationId xmlns:a16="http://schemas.microsoft.com/office/drawing/2014/main" id="{02374656-1CE3-DD40-9C11-7B22B434A136}"/>
              </a:ext>
            </a:extLst>
          </p:cNvPr>
          <p:cNvSpPr/>
          <p:nvPr/>
        </p:nvSpPr>
        <p:spPr>
          <a:xfrm rot="2700000">
            <a:off x="1810409" y="26606"/>
            <a:ext cx="5258062" cy="5258062"/>
          </a:xfrm>
          <a:prstGeom prst="plus">
            <a:avLst>
              <a:gd name="adj" fmla="val 4568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336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Lambda based “</a:t>
            </a:r>
            <a:r>
              <a:rPr lang="en-US" dirty="0" err="1"/>
              <a:t>nano</a:t>
            </a:r>
            <a:r>
              <a:rPr lang="en-US" dirty="0"/>
              <a:t>-services”</a:t>
            </a:r>
          </a:p>
        </p:txBody>
      </p:sp>
      <p:sp>
        <p:nvSpPr>
          <p:cNvPr id="77" name="Content Placeholder 2"/>
          <p:cNvSpPr txBox="1">
            <a:spLocks/>
          </p:cNvSpPr>
          <p:nvPr/>
        </p:nvSpPr>
        <p:spPr>
          <a:xfrm>
            <a:off x="1889880" y="1135856"/>
            <a:ext cx="1547813" cy="33932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solidFill>
                  <a:schemeClr val="bg1"/>
                </a:solidFill>
              </a:rPr>
              <a:t>EVENT DRIVEN</a:t>
            </a:r>
          </a:p>
        </p:txBody>
      </p:sp>
      <p:sp>
        <p:nvSpPr>
          <p:cNvPr id="78" name="Content Placeholder 2"/>
          <p:cNvSpPr txBox="1">
            <a:spLocks/>
          </p:cNvSpPr>
          <p:nvPr/>
        </p:nvSpPr>
        <p:spPr>
          <a:xfrm>
            <a:off x="4822578" y="1135671"/>
            <a:ext cx="3306960" cy="33995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a:solidFill>
                  <a:schemeClr val="bg1"/>
                </a:solidFill>
              </a:rPr>
              <a:t>ONE LAMBDA PER HTTP METHOD</a:t>
            </a:r>
            <a:endParaRPr lang="en-US" sz="1400" b="1" dirty="0">
              <a:solidFill>
                <a:schemeClr val="bg1"/>
              </a:solidFill>
            </a:endParaRPr>
          </a:p>
        </p:txBody>
      </p:sp>
      <p:grpSp>
        <p:nvGrpSpPr>
          <p:cNvPr id="83" name="Group 4"/>
          <p:cNvGrpSpPr>
            <a:grpSpLocks noChangeAspect="1"/>
          </p:cNvGrpSpPr>
          <p:nvPr/>
        </p:nvGrpSpPr>
        <p:grpSpPr bwMode="auto">
          <a:xfrm>
            <a:off x="5837737" y="2839642"/>
            <a:ext cx="0" cy="0"/>
            <a:chOff x="5837737" y="2839642"/>
            <a:chExt cx="0" cy="0"/>
          </a:xfrm>
          <a:solidFill>
            <a:schemeClr val="tx1"/>
          </a:solidFill>
        </p:grpSpPr>
        <p:sp>
          <p:nvSpPr>
            <p:cNvPr id="127" name="Line 5"/>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8" name="Line 6"/>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grpSp>
      <p:sp>
        <p:nvSpPr>
          <p:cNvPr id="125" name="Oval 573"/>
          <p:cNvSpPr>
            <a:spLocks noChangeArrowheads="1"/>
          </p:cNvSpPr>
          <p:nvPr/>
        </p:nvSpPr>
        <p:spPr bwMode="auto">
          <a:xfrm rot="5400000" flipH="1">
            <a:off x="1766566" y="3308674"/>
            <a:ext cx="45778" cy="4635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6" name="Oval 575"/>
          <p:cNvSpPr>
            <a:spLocks noChangeArrowheads="1"/>
          </p:cNvSpPr>
          <p:nvPr/>
        </p:nvSpPr>
        <p:spPr bwMode="auto">
          <a:xfrm rot="5400000" flipH="1">
            <a:off x="1765136" y="2338472"/>
            <a:ext cx="74389" cy="74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11" name="Group 110"/>
          <p:cNvGrpSpPr/>
          <p:nvPr/>
        </p:nvGrpSpPr>
        <p:grpSpPr>
          <a:xfrm>
            <a:off x="2727665" y="1979824"/>
            <a:ext cx="2420407" cy="2307455"/>
            <a:chOff x="2137612" y="2206197"/>
            <a:chExt cx="3227208" cy="3076607"/>
          </a:xfrm>
        </p:grpSpPr>
        <p:cxnSp>
          <p:nvCxnSpPr>
            <p:cNvPr id="112" name="Straight Connector 111"/>
            <p:cNvCxnSpPr>
              <a:cxnSpLocks/>
            </p:cNvCxnSpPr>
            <p:nvPr/>
          </p:nvCxnSpPr>
          <p:spPr>
            <a:xfrm flipV="1">
              <a:off x="2137612" y="3748535"/>
              <a:ext cx="3227208" cy="37613"/>
            </a:xfrm>
            <a:prstGeom prst="line">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H="1">
              <a:off x="2221281" y="2206197"/>
              <a:ext cx="1507340" cy="1571767"/>
            </a:xfrm>
            <a:prstGeom prst="arc">
              <a:avLst>
                <a:gd name="adj1" fmla="val 21325447"/>
                <a:gd name="adj2" fmla="val 5095874"/>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14" name="Arc 113"/>
            <p:cNvSpPr/>
            <p:nvPr/>
          </p:nvSpPr>
          <p:spPr>
            <a:xfrm rot="5400000" flipH="1">
              <a:off x="2252541" y="3743250"/>
              <a:ext cx="1507340" cy="1571767"/>
            </a:xfrm>
            <a:prstGeom prst="arc">
              <a:avLst>
                <a:gd name="adj1" fmla="val 510741"/>
                <a:gd name="adj2" fmla="val 5790678"/>
              </a:avLst>
            </a:prstGeom>
            <a:ln w="15875">
              <a:solidFill>
                <a:schemeClr val="bg1"/>
              </a:soli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grpSp>
          <p:nvGrpSpPr>
            <p:cNvPr id="115" name="Group 114"/>
            <p:cNvGrpSpPr/>
            <p:nvPr/>
          </p:nvGrpSpPr>
          <p:grpSpPr>
            <a:xfrm>
              <a:off x="3110158" y="3496075"/>
              <a:ext cx="505786" cy="505786"/>
              <a:chOff x="6024785" y="871671"/>
              <a:chExt cx="589660" cy="589660"/>
            </a:xfrm>
          </p:grpSpPr>
          <p:sp>
            <p:nvSpPr>
              <p:cNvPr id="116" name="Oval 115"/>
              <p:cNvSpPr/>
              <p:nvPr/>
            </p:nvSpPr>
            <p:spPr>
              <a:xfrm>
                <a:off x="6024785" y="871671"/>
                <a:ext cx="589660" cy="589660"/>
              </a:xfrm>
              <a:prstGeom prst="ellipse">
                <a:avLst/>
              </a:prstGeom>
              <a:solidFill>
                <a:schemeClr val="bg1">
                  <a:lumMod val="75000"/>
                  <a:lumOff val="2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7" name="Isosceles Triangle 245"/>
              <p:cNvSpPr/>
              <p:nvPr/>
            </p:nvSpPr>
            <p:spPr>
              <a:xfrm rot="5400000">
                <a:off x="6237398" y="1083104"/>
                <a:ext cx="307649" cy="265215"/>
              </a:xfrm>
              <a:prstGeom prst="triangle">
                <a:avLst/>
              </a:prstGeom>
              <a:solidFill>
                <a:srgbClr val="54428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18" name="Isosceles Triangle 436"/>
              <p:cNvSpPr/>
              <p:nvPr/>
            </p:nvSpPr>
            <p:spPr>
              <a:xfrm rot="5400000">
                <a:off x="6199427" y="1033893"/>
                <a:ext cx="307649" cy="265215"/>
              </a:xfrm>
              <a:prstGeom prst="triangle">
                <a:avLst/>
              </a:prstGeom>
              <a:solidFill>
                <a:schemeClr val="accent3"/>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14" name="Group 13"/>
          <p:cNvGrpSpPr/>
          <p:nvPr/>
        </p:nvGrpSpPr>
        <p:grpSpPr>
          <a:xfrm>
            <a:off x="1313082" y="1914695"/>
            <a:ext cx="1791097" cy="2478155"/>
            <a:chOff x="1106604" y="1914695"/>
            <a:chExt cx="1791097" cy="2478155"/>
          </a:xfrm>
        </p:grpSpPr>
        <p:sp>
          <p:nvSpPr>
            <p:cNvPr id="119" name="Freeform 566"/>
            <p:cNvSpPr>
              <a:spLocks/>
            </p:cNvSpPr>
            <p:nvPr/>
          </p:nvSpPr>
          <p:spPr bwMode="auto">
            <a:xfrm rot="5400000" flipH="1">
              <a:off x="1800135" y="1913884"/>
              <a:ext cx="232894" cy="707837"/>
            </a:xfrm>
            <a:custGeom>
              <a:avLst/>
              <a:gdLst>
                <a:gd name="T0" fmla="*/ 153 w 213"/>
                <a:gd name="T1" fmla="*/ 0 h 646"/>
                <a:gd name="T2" fmla="*/ 153 w 213"/>
                <a:gd name="T3" fmla="*/ 135 h 646"/>
                <a:gd name="T4" fmla="*/ 12 w 213"/>
                <a:gd name="T5" fmla="*/ 266 h 646"/>
                <a:gd name="T6" fmla="*/ 9 w 213"/>
                <a:gd name="T7" fmla="*/ 272 h 646"/>
                <a:gd name="T8" fmla="*/ 9 w 213"/>
                <a:gd name="T9" fmla="*/ 613 h 646"/>
                <a:gd name="T10" fmla="*/ 0 w 213"/>
                <a:gd name="T11" fmla="*/ 629 h 646"/>
                <a:gd name="T12" fmla="*/ 18 w 213"/>
                <a:gd name="T13" fmla="*/ 646 h 646"/>
                <a:gd name="T14" fmla="*/ 35 w 213"/>
                <a:gd name="T15" fmla="*/ 629 h 646"/>
                <a:gd name="T16" fmla="*/ 27 w 213"/>
                <a:gd name="T17" fmla="*/ 613 h 646"/>
                <a:gd name="T18" fmla="*/ 27 w 213"/>
                <a:gd name="T19" fmla="*/ 276 h 646"/>
                <a:gd name="T20" fmla="*/ 153 w 213"/>
                <a:gd name="T21" fmla="*/ 159 h 646"/>
                <a:gd name="T22" fmla="*/ 153 w 213"/>
                <a:gd name="T23" fmla="*/ 342 h 646"/>
                <a:gd name="T24" fmla="*/ 110 w 213"/>
                <a:gd name="T25" fmla="*/ 393 h 646"/>
                <a:gd name="T26" fmla="*/ 162 w 213"/>
                <a:gd name="T27" fmla="*/ 445 h 646"/>
                <a:gd name="T28" fmla="*/ 213 w 213"/>
                <a:gd name="T29" fmla="*/ 393 h 646"/>
                <a:gd name="T30" fmla="*/ 171 w 213"/>
                <a:gd name="T31" fmla="*/ 342 h 646"/>
                <a:gd name="T32" fmla="*/ 171 w 213"/>
                <a:gd name="T33" fmla="*/ 0 h 646"/>
                <a:gd name="T34" fmla="*/ 153 w 213"/>
                <a:gd name="T35"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646">
                  <a:moveTo>
                    <a:pt x="153" y="0"/>
                  </a:moveTo>
                  <a:cubicBezTo>
                    <a:pt x="153" y="135"/>
                    <a:pt x="153" y="135"/>
                    <a:pt x="153" y="135"/>
                  </a:cubicBezTo>
                  <a:cubicBezTo>
                    <a:pt x="12" y="266"/>
                    <a:pt x="12" y="266"/>
                    <a:pt x="12" y="266"/>
                  </a:cubicBezTo>
                  <a:cubicBezTo>
                    <a:pt x="10" y="268"/>
                    <a:pt x="9" y="270"/>
                    <a:pt x="9" y="272"/>
                  </a:cubicBezTo>
                  <a:cubicBezTo>
                    <a:pt x="9" y="613"/>
                    <a:pt x="9" y="613"/>
                    <a:pt x="9" y="613"/>
                  </a:cubicBezTo>
                  <a:cubicBezTo>
                    <a:pt x="4" y="617"/>
                    <a:pt x="0" y="622"/>
                    <a:pt x="0" y="629"/>
                  </a:cubicBezTo>
                  <a:cubicBezTo>
                    <a:pt x="0" y="638"/>
                    <a:pt x="8" y="646"/>
                    <a:pt x="18" y="646"/>
                  </a:cubicBezTo>
                  <a:cubicBezTo>
                    <a:pt x="27" y="646"/>
                    <a:pt x="35" y="638"/>
                    <a:pt x="35" y="629"/>
                  </a:cubicBezTo>
                  <a:cubicBezTo>
                    <a:pt x="35" y="622"/>
                    <a:pt x="32" y="617"/>
                    <a:pt x="27" y="613"/>
                  </a:cubicBezTo>
                  <a:cubicBezTo>
                    <a:pt x="27" y="276"/>
                    <a:pt x="27" y="276"/>
                    <a:pt x="27" y="276"/>
                  </a:cubicBezTo>
                  <a:cubicBezTo>
                    <a:pt x="153" y="159"/>
                    <a:pt x="153" y="159"/>
                    <a:pt x="153" y="159"/>
                  </a:cubicBezTo>
                  <a:cubicBezTo>
                    <a:pt x="153" y="342"/>
                    <a:pt x="153" y="342"/>
                    <a:pt x="153" y="342"/>
                  </a:cubicBezTo>
                  <a:cubicBezTo>
                    <a:pt x="129" y="347"/>
                    <a:pt x="110" y="368"/>
                    <a:pt x="110" y="393"/>
                  </a:cubicBezTo>
                  <a:cubicBezTo>
                    <a:pt x="110" y="422"/>
                    <a:pt x="133" y="445"/>
                    <a:pt x="162" y="445"/>
                  </a:cubicBezTo>
                  <a:cubicBezTo>
                    <a:pt x="190" y="445"/>
                    <a:pt x="213" y="422"/>
                    <a:pt x="213" y="393"/>
                  </a:cubicBezTo>
                  <a:cubicBezTo>
                    <a:pt x="213" y="368"/>
                    <a:pt x="195" y="347"/>
                    <a:pt x="171" y="342"/>
                  </a:cubicBezTo>
                  <a:cubicBezTo>
                    <a:pt x="171" y="0"/>
                    <a:pt x="171" y="0"/>
                    <a:pt x="171" y="0"/>
                  </a:cubicBezTo>
                  <a:lnTo>
                    <a:pt x="153"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0" name="Freeform 568"/>
            <p:cNvSpPr>
              <a:spLocks/>
            </p:cNvSpPr>
            <p:nvPr/>
          </p:nvSpPr>
          <p:spPr bwMode="auto">
            <a:xfrm rot="5400000" flipH="1">
              <a:off x="1454228" y="2735309"/>
              <a:ext cx="80683" cy="775931"/>
            </a:xfrm>
            <a:custGeom>
              <a:avLst/>
              <a:gdLst>
                <a:gd name="T0" fmla="*/ 0 w 127"/>
                <a:gd name="T1" fmla="*/ 0 h 1074"/>
                <a:gd name="T2" fmla="*/ 0 w 127"/>
                <a:gd name="T3" fmla="*/ 585 h 1074"/>
                <a:gd name="T4" fmla="*/ 2 w 127"/>
                <a:gd name="T5" fmla="*/ 591 h 1074"/>
                <a:gd name="T6" fmla="*/ 67 w 127"/>
                <a:gd name="T7" fmla="*/ 655 h 1074"/>
                <a:gd name="T8" fmla="*/ 67 w 127"/>
                <a:gd name="T9" fmla="*/ 972 h 1074"/>
                <a:gd name="T10" fmla="*/ 24 w 127"/>
                <a:gd name="T11" fmla="*/ 1023 h 1074"/>
                <a:gd name="T12" fmla="*/ 76 w 127"/>
                <a:gd name="T13" fmla="*/ 1074 h 1074"/>
                <a:gd name="T14" fmla="*/ 127 w 127"/>
                <a:gd name="T15" fmla="*/ 1023 h 1074"/>
                <a:gd name="T16" fmla="*/ 84 w 127"/>
                <a:gd name="T17" fmla="*/ 972 h 1074"/>
                <a:gd name="T18" fmla="*/ 84 w 127"/>
                <a:gd name="T19" fmla="*/ 652 h 1074"/>
                <a:gd name="T20" fmla="*/ 82 w 127"/>
                <a:gd name="T21" fmla="*/ 646 h 1074"/>
                <a:gd name="T22" fmla="*/ 17 w 127"/>
                <a:gd name="T23" fmla="*/ 581 h 1074"/>
                <a:gd name="T24" fmla="*/ 17 w 127"/>
                <a:gd name="T25" fmla="*/ 0 h 1074"/>
                <a:gd name="T26" fmla="*/ 0 w 127"/>
                <a:gd name="T27" fmla="*/ 0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074">
                  <a:moveTo>
                    <a:pt x="0" y="0"/>
                  </a:moveTo>
                  <a:cubicBezTo>
                    <a:pt x="0" y="585"/>
                    <a:pt x="0" y="585"/>
                    <a:pt x="0" y="585"/>
                  </a:cubicBezTo>
                  <a:cubicBezTo>
                    <a:pt x="0" y="587"/>
                    <a:pt x="0" y="589"/>
                    <a:pt x="2" y="591"/>
                  </a:cubicBezTo>
                  <a:cubicBezTo>
                    <a:pt x="67" y="655"/>
                    <a:pt x="67" y="655"/>
                    <a:pt x="67" y="655"/>
                  </a:cubicBezTo>
                  <a:cubicBezTo>
                    <a:pt x="67" y="972"/>
                    <a:pt x="67" y="972"/>
                    <a:pt x="67" y="972"/>
                  </a:cubicBezTo>
                  <a:cubicBezTo>
                    <a:pt x="43" y="976"/>
                    <a:pt x="24" y="997"/>
                    <a:pt x="24" y="1023"/>
                  </a:cubicBezTo>
                  <a:cubicBezTo>
                    <a:pt x="24" y="1051"/>
                    <a:pt x="47" y="1074"/>
                    <a:pt x="76" y="1074"/>
                  </a:cubicBezTo>
                  <a:cubicBezTo>
                    <a:pt x="104" y="1074"/>
                    <a:pt x="127" y="1051"/>
                    <a:pt x="127" y="1023"/>
                  </a:cubicBezTo>
                  <a:cubicBezTo>
                    <a:pt x="127" y="997"/>
                    <a:pt x="109" y="976"/>
                    <a:pt x="84" y="972"/>
                  </a:cubicBezTo>
                  <a:cubicBezTo>
                    <a:pt x="84" y="652"/>
                    <a:pt x="84" y="652"/>
                    <a:pt x="84" y="652"/>
                  </a:cubicBezTo>
                  <a:cubicBezTo>
                    <a:pt x="84" y="650"/>
                    <a:pt x="84" y="647"/>
                    <a:pt x="82" y="646"/>
                  </a:cubicBezTo>
                  <a:cubicBezTo>
                    <a:pt x="17" y="581"/>
                    <a:pt x="17" y="581"/>
                    <a:pt x="17" y="581"/>
                  </a:cubicBezTo>
                  <a:cubicBezTo>
                    <a:pt x="17" y="0"/>
                    <a:pt x="17" y="0"/>
                    <a:pt x="17" y="0"/>
                  </a:cubicBezTo>
                  <a:cubicBezTo>
                    <a:pt x="0" y="0"/>
                    <a:pt x="0" y="0"/>
                    <a:pt x="0"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1" name="Line 569"/>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2" name="Line 570"/>
            <p:cNvSpPr>
              <a:spLocks noChangeShapeType="1"/>
            </p:cNvSpPr>
            <p:nvPr/>
          </p:nvSpPr>
          <p:spPr bwMode="auto">
            <a:xfrm rot="5400000" flipH="1">
              <a:off x="2337451" y="3345010"/>
              <a:ext cx="0" cy="0"/>
            </a:xfrm>
            <a:prstGeom prst="lin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solidFill>
                  <a:schemeClr val="bg1"/>
                </a:solidFill>
              </a:endParaRPr>
            </a:p>
          </p:txBody>
        </p:sp>
        <p:sp>
          <p:nvSpPr>
            <p:cNvPr id="123" name="Freeform 571"/>
            <p:cNvSpPr>
              <a:spLocks/>
            </p:cNvSpPr>
            <p:nvPr/>
          </p:nvSpPr>
          <p:spPr bwMode="auto">
            <a:xfrm rot="5400000" flipH="1">
              <a:off x="1505441" y="3154461"/>
              <a:ext cx="355922" cy="662632"/>
            </a:xfrm>
            <a:custGeom>
              <a:avLst/>
              <a:gdLst>
                <a:gd name="T0" fmla="*/ 234 w 326"/>
                <a:gd name="T1" fmla="*/ 0 h 605"/>
                <a:gd name="T2" fmla="*/ 234 w 326"/>
                <a:gd name="T3" fmla="*/ 217 h 605"/>
                <a:gd name="T4" fmla="*/ 234 w 326"/>
                <a:gd name="T5" fmla="*/ 217 h 605"/>
                <a:gd name="T6" fmla="*/ 234 w 326"/>
                <a:gd name="T7" fmla="*/ 558 h 605"/>
                <a:gd name="T8" fmla="*/ 76 w 326"/>
                <a:gd name="T9" fmla="*/ 558 h 605"/>
                <a:gd name="T10" fmla="*/ 39 w 326"/>
                <a:gd name="T11" fmla="*/ 528 h 605"/>
                <a:gd name="T12" fmla="*/ 0 w 326"/>
                <a:gd name="T13" fmla="*/ 567 h 605"/>
                <a:gd name="T14" fmla="*/ 39 w 326"/>
                <a:gd name="T15" fmla="*/ 605 h 605"/>
                <a:gd name="T16" fmla="*/ 76 w 326"/>
                <a:gd name="T17" fmla="*/ 576 h 605"/>
                <a:gd name="T18" fmla="*/ 242 w 326"/>
                <a:gd name="T19" fmla="*/ 576 h 605"/>
                <a:gd name="T20" fmla="*/ 251 w 326"/>
                <a:gd name="T21" fmla="*/ 567 h 605"/>
                <a:gd name="T22" fmla="*/ 251 w 326"/>
                <a:gd name="T23" fmla="*/ 238 h 605"/>
                <a:gd name="T24" fmla="*/ 302 w 326"/>
                <a:gd name="T25" fmla="*/ 289 h 605"/>
                <a:gd name="T26" fmla="*/ 302 w 326"/>
                <a:gd name="T27" fmla="*/ 381 h 605"/>
                <a:gd name="T28" fmla="*/ 295 w 326"/>
                <a:gd name="T29" fmla="*/ 393 h 605"/>
                <a:gd name="T30" fmla="*/ 311 w 326"/>
                <a:gd name="T31" fmla="*/ 409 h 605"/>
                <a:gd name="T32" fmla="*/ 326 w 326"/>
                <a:gd name="T33" fmla="*/ 393 h 605"/>
                <a:gd name="T34" fmla="*/ 320 w 326"/>
                <a:gd name="T35" fmla="*/ 381 h 605"/>
                <a:gd name="T36" fmla="*/ 320 w 326"/>
                <a:gd name="T37" fmla="*/ 285 h 605"/>
                <a:gd name="T38" fmla="*/ 317 w 326"/>
                <a:gd name="T39" fmla="*/ 279 h 605"/>
                <a:gd name="T40" fmla="*/ 251 w 326"/>
                <a:gd name="T41" fmla="*/ 213 h 605"/>
                <a:gd name="T42" fmla="*/ 251 w 326"/>
                <a:gd name="T43" fmla="*/ 0 h 605"/>
                <a:gd name="T44" fmla="*/ 234 w 326"/>
                <a:gd name="T45" fmla="*/ 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6" h="605">
                  <a:moveTo>
                    <a:pt x="234" y="0"/>
                  </a:moveTo>
                  <a:cubicBezTo>
                    <a:pt x="234" y="217"/>
                    <a:pt x="234" y="217"/>
                    <a:pt x="234" y="217"/>
                  </a:cubicBezTo>
                  <a:cubicBezTo>
                    <a:pt x="234" y="217"/>
                    <a:pt x="234" y="217"/>
                    <a:pt x="234" y="217"/>
                  </a:cubicBezTo>
                  <a:cubicBezTo>
                    <a:pt x="234" y="558"/>
                    <a:pt x="234" y="558"/>
                    <a:pt x="234" y="558"/>
                  </a:cubicBezTo>
                  <a:cubicBezTo>
                    <a:pt x="76" y="558"/>
                    <a:pt x="76" y="558"/>
                    <a:pt x="76" y="558"/>
                  </a:cubicBezTo>
                  <a:cubicBezTo>
                    <a:pt x="72" y="541"/>
                    <a:pt x="57" y="528"/>
                    <a:pt x="39" y="528"/>
                  </a:cubicBezTo>
                  <a:cubicBezTo>
                    <a:pt x="17" y="528"/>
                    <a:pt x="0" y="546"/>
                    <a:pt x="0" y="567"/>
                  </a:cubicBezTo>
                  <a:cubicBezTo>
                    <a:pt x="0" y="588"/>
                    <a:pt x="17" y="605"/>
                    <a:pt x="39" y="605"/>
                  </a:cubicBezTo>
                  <a:cubicBezTo>
                    <a:pt x="57" y="605"/>
                    <a:pt x="72" y="593"/>
                    <a:pt x="76" y="576"/>
                  </a:cubicBezTo>
                  <a:cubicBezTo>
                    <a:pt x="242" y="576"/>
                    <a:pt x="242" y="576"/>
                    <a:pt x="242" y="576"/>
                  </a:cubicBezTo>
                  <a:cubicBezTo>
                    <a:pt x="247" y="576"/>
                    <a:pt x="251" y="572"/>
                    <a:pt x="251" y="567"/>
                  </a:cubicBezTo>
                  <a:cubicBezTo>
                    <a:pt x="251" y="238"/>
                    <a:pt x="251" y="238"/>
                    <a:pt x="251" y="238"/>
                  </a:cubicBezTo>
                  <a:cubicBezTo>
                    <a:pt x="302" y="289"/>
                    <a:pt x="302" y="289"/>
                    <a:pt x="302" y="289"/>
                  </a:cubicBezTo>
                  <a:cubicBezTo>
                    <a:pt x="302" y="381"/>
                    <a:pt x="302" y="381"/>
                    <a:pt x="302" y="381"/>
                  </a:cubicBezTo>
                  <a:cubicBezTo>
                    <a:pt x="298" y="383"/>
                    <a:pt x="295" y="388"/>
                    <a:pt x="295" y="393"/>
                  </a:cubicBezTo>
                  <a:cubicBezTo>
                    <a:pt x="295" y="402"/>
                    <a:pt x="302" y="409"/>
                    <a:pt x="311" y="409"/>
                  </a:cubicBezTo>
                  <a:cubicBezTo>
                    <a:pt x="319" y="409"/>
                    <a:pt x="326" y="402"/>
                    <a:pt x="326" y="393"/>
                  </a:cubicBezTo>
                  <a:cubicBezTo>
                    <a:pt x="326" y="388"/>
                    <a:pt x="324" y="383"/>
                    <a:pt x="320" y="381"/>
                  </a:cubicBezTo>
                  <a:cubicBezTo>
                    <a:pt x="320" y="285"/>
                    <a:pt x="320" y="285"/>
                    <a:pt x="320" y="285"/>
                  </a:cubicBezTo>
                  <a:cubicBezTo>
                    <a:pt x="320" y="283"/>
                    <a:pt x="319" y="281"/>
                    <a:pt x="317" y="279"/>
                  </a:cubicBezTo>
                  <a:cubicBezTo>
                    <a:pt x="251" y="213"/>
                    <a:pt x="251" y="213"/>
                    <a:pt x="251" y="213"/>
                  </a:cubicBezTo>
                  <a:cubicBezTo>
                    <a:pt x="251" y="0"/>
                    <a:pt x="251" y="0"/>
                    <a:pt x="251" y="0"/>
                  </a:cubicBezTo>
                  <a:lnTo>
                    <a:pt x="234" y="0"/>
                  </a:lnTo>
                  <a:close/>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124" name="Freeform 572"/>
            <p:cNvSpPr>
              <a:spLocks/>
            </p:cNvSpPr>
            <p:nvPr/>
          </p:nvSpPr>
          <p:spPr bwMode="auto">
            <a:xfrm rot="5400000" flipH="1">
              <a:off x="1624177" y="3657730"/>
              <a:ext cx="367939" cy="993375"/>
            </a:xfrm>
            <a:custGeom>
              <a:avLst/>
              <a:gdLst>
                <a:gd name="T0" fmla="*/ 319 w 337"/>
                <a:gd name="T1" fmla="*/ 0 h 907"/>
                <a:gd name="T2" fmla="*/ 319 w 337"/>
                <a:gd name="T3" fmla="*/ 212 h 907"/>
                <a:gd name="T4" fmla="*/ 33 w 337"/>
                <a:gd name="T5" fmla="*/ 406 h 907"/>
                <a:gd name="T6" fmla="*/ 30 w 337"/>
                <a:gd name="T7" fmla="*/ 413 h 907"/>
                <a:gd name="T8" fmla="*/ 30 w 337"/>
                <a:gd name="T9" fmla="*/ 831 h 907"/>
                <a:gd name="T10" fmla="*/ 0 w 337"/>
                <a:gd name="T11" fmla="*/ 868 h 907"/>
                <a:gd name="T12" fmla="*/ 38 w 337"/>
                <a:gd name="T13" fmla="*/ 907 h 907"/>
                <a:gd name="T14" fmla="*/ 77 w 337"/>
                <a:gd name="T15" fmla="*/ 868 h 907"/>
                <a:gd name="T16" fmla="*/ 47 w 337"/>
                <a:gd name="T17" fmla="*/ 831 h 907"/>
                <a:gd name="T18" fmla="*/ 47 w 337"/>
                <a:gd name="T19" fmla="*/ 418 h 907"/>
                <a:gd name="T20" fmla="*/ 333 w 337"/>
                <a:gd name="T21" fmla="*/ 224 h 907"/>
                <a:gd name="T22" fmla="*/ 337 w 337"/>
                <a:gd name="T23" fmla="*/ 217 h 907"/>
                <a:gd name="T24" fmla="*/ 337 w 337"/>
                <a:gd name="T25" fmla="*/ 0 h 907"/>
                <a:gd name="T26" fmla="*/ 319 w 33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907">
                  <a:moveTo>
                    <a:pt x="319" y="0"/>
                  </a:moveTo>
                  <a:cubicBezTo>
                    <a:pt x="319" y="212"/>
                    <a:pt x="319" y="212"/>
                    <a:pt x="319" y="212"/>
                  </a:cubicBezTo>
                  <a:cubicBezTo>
                    <a:pt x="33" y="406"/>
                    <a:pt x="33" y="406"/>
                    <a:pt x="33" y="406"/>
                  </a:cubicBezTo>
                  <a:cubicBezTo>
                    <a:pt x="31" y="407"/>
                    <a:pt x="30" y="410"/>
                    <a:pt x="30" y="413"/>
                  </a:cubicBezTo>
                  <a:cubicBezTo>
                    <a:pt x="30" y="831"/>
                    <a:pt x="30" y="831"/>
                    <a:pt x="30" y="831"/>
                  </a:cubicBezTo>
                  <a:cubicBezTo>
                    <a:pt x="13" y="835"/>
                    <a:pt x="0" y="850"/>
                    <a:pt x="0" y="868"/>
                  </a:cubicBezTo>
                  <a:cubicBezTo>
                    <a:pt x="0" y="890"/>
                    <a:pt x="17" y="907"/>
                    <a:pt x="38" y="907"/>
                  </a:cubicBezTo>
                  <a:cubicBezTo>
                    <a:pt x="60" y="907"/>
                    <a:pt x="77" y="890"/>
                    <a:pt x="77" y="868"/>
                  </a:cubicBezTo>
                  <a:cubicBezTo>
                    <a:pt x="77" y="850"/>
                    <a:pt x="64" y="835"/>
                    <a:pt x="47" y="831"/>
                  </a:cubicBezTo>
                  <a:cubicBezTo>
                    <a:pt x="47" y="418"/>
                    <a:pt x="47" y="418"/>
                    <a:pt x="47" y="418"/>
                  </a:cubicBezTo>
                  <a:cubicBezTo>
                    <a:pt x="333" y="224"/>
                    <a:pt x="333" y="224"/>
                    <a:pt x="333" y="224"/>
                  </a:cubicBezTo>
                  <a:cubicBezTo>
                    <a:pt x="335" y="222"/>
                    <a:pt x="337" y="220"/>
                    <a:pt x="337" y="217"/>
                  </a:cubicBezTo>
                  <a:cubicBezTo>
                    <a:pt x="337" y="0"/>
                    <a:pt x="337" y="0"/>
                    <a:pt x="337" y="0"/>
                  </a:cubicBezTo>
                  <a:cubicBezTo>
                    <a:pt x="319" y="0"/>
                    <a:pt x="319" y="0"/>
                    <a:pt x="319" y="0"/>
                  </a:cubicBezTo>
                </a:path>
              </a:pathLst>
            </a:custGeom>
            <a:solidFill>
              <a:schemeClr val="accent6"/>
            </a:solidFill>
            <a:ln w="9525">
              <a:solidFill>
                <a:schemeClr val="bg1"/>
              </a:solidFill>
              <a:round/>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grpSp>
          <p:nvGrpSpPr>
            <p:cNvPr id="106" name="Group 105"/>
            <p:cNvGrpSpPr/>
            <p:nvPr/>
          </p:nvGrpSpPr>
          <p:grpSpPr>
            <a:xfrm>
              <a:off x="1916057" y="1914695"/>
              <a:ext cx="981644" cy="2478155"/>
              <a:chOff x="1330772" y="2119358"/>
              <a:chExt cx="1308858" cy="3304207"/>
            </a:xfrm>
          </p:grpSpPr>
          <p:sp>
            <p:nvSpPr>
              <p:cNvPr id="107" name="Oval 106"/>
              <p:cNvSpPr/>
              <p:nvPr/>
            </p:nvSpPr>
            <p:spPr>
              <a:xfrm>
                <a:off x="1844412" y="2119358"/>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8" name="Oval 107"/>
              <p:cNvSpPr/>
              <p:nvPr/>
            </p:nvSpPr>
            <p:spPr>
              <a:xfrm>
                <a:off x="1330772" y="3361505"/>
                <a:ext cx="795220"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9" name="Oval 108"/>
              <p:cNvSpPr/>
              <p:nvPr/>
            </p:nvSpPr>
            <p:spPr>
              <a:xfrm>
                <a:off x="1820985" y="4628346"/>
                <a:ext cx="795218" cy="795219"/>
              </a:xfrm>
              <a:prstGeom prst="ellipse">
                <a:avLst/>
              </a:prstGeom>
              <a:solidFill>
                <a:schemeClr val="bg1">
                  <a:lumMod val="75000"/>
                  <a:lumOff val="25000"/>
                  <a:alpha val="74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221" y="1988381"/>
              <a:ext cx="591371" cy="488787"/>
            </a:xfrm>
            <a:prstGeom prst="rect">
              <a:avLst/>
            </a:prstGeom>
            <a:noFill/>
          </p:spPr>
        </p:pic>
        <p:pic>
          <p:nvPicPr>
            <p:cNvPr id="91" name="Picture 9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237" y="3869892"/>
              <a:ext cx="591371" cy="488787"/>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0395" y="2930676"/>
              <a:ext cx="591371" cy="488787"/>
            </a:xfrm>
            <a:prstGeom prst="rect">
              <a:avLst/>
            </a:prstGeom>
          </p:spPr>
        </p:pic>
      </p:grpSp>
      <p:sp>
        <p:nvSpPr>
          <p:cNvPr id="12" name="TextBox 11"/>
          <p:cNvSpPr txBox="1"/>
          <p:nvPr/>
        </p:nvSpPr>
        <p:spPr>
          <a:xfrm>
            <a:off x="1353070" y="2080321"/>
            <a:ext cx="665567"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/pets</a:t>
            </a:r>
          </a:p>
        </p:txBody>
      </p:sp>
      <p:sp>
        <p:nvSpPr>
          <p:cNvPr id="292" name="TextBox 291"/>
          <p:cNvSpPr txBox="1"/>
          <p:nvPr/>
        </p:nvSpPr>
        <p:spPr>
          <a:xfrm>
            <a:off x="1134667" y="2259035"/>
            <a:ext cx="659155"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/pets</a:t>
            </a:r>
          </a:p>
        </p:txBody>
      </p:sp>
      <p:sp>
        <p:nvSpPr>
          <p:cNvPr id="293" name="TextBox 292"/>
          <p:cNvSpPr txBox="1"/>
          <p:nvPr/>
        </p:nvSpPr>
        <p:spPr>
          <a:xfrm>
            <a:off x="493539" y="3005720"/>
            <a:ext cx="859531"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DELETE /pets</a:t>
            </a:r>
          </a:p>
        </p:txBody>
      </p:sp>
      <p:sp>
        <p:nvSpPr>
          <p:cNvPr id="294" name="TextBox 293"/>
          <p:cNvSpPr txBox="1"/>
          <p:nvPr/>
        </p:nvSpPr>
        <p:spPr>
          <a:xfrm>
            <a:off x="370337" y="3556625"/>
            <a:ext cx="1239442"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GET /describe/pet/$id</a:t>
            </a:r>
          </a:p>
        </p:txBody>
      </p:sp>
      <p:sp>
        <p:nvSpPr>
          <p:cNvPr id="295" name="TextBox 294"/>
          <p:cNvSpPr txBox="1"/>
          <p:nvPr/>
        </p:nvSpPr>
        <p:spPr>
          <a:xfrm>
            <a:off x="308255" y="4178708"/>
            <a:ext cx="1233030" cy="215444"/>
          </a:xfrm>
          <a:prstGeom prst="rect">
            <a:avLst/>
          </a:prstGeom>
          <a:noFill/>
        </p:spPr>
        <p:txBody>
          <a:bodyPr wrap="none" rtlCol="0">
            <a:spAutoFit/>
          </a:bodyPr>
          <a:lstStyle/>
          <a:p>
            <a:r>
              <a:rPr lang="en-US" sz="800" b="1" dirty="0">
                <a:solidFill>
                  <a:schemeClr val="accent1"/>
                </a:solidFill>
                <a:latin typeface="Arial" charset="0"/>
                <a:ea typeface="Arial" charset="0"/>
                <a:cs typeface="Arial" charset="0"/>
              </a:rPr>
              <a:t>PUT /describe/pet/$id</a:t>
            </a: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colorTemperature colorTemp="5709"/>
                    </a14:imgEffect>
                    <a14:imgEffect>
                      <a14:saturation sat="348000"/>
                    </a14:imgEffect>
                    <a14:imgEffect>
                      <a14:brightnessContrast bright="10000" contrast="-17000"/>
                    </a14:imgEffect>
                  </a14:imgLayer>
                </a14:imgProps>
              </a:ext>
            </a:extLst>
          </a:blip>
          <a:stretch>
            <a:fillRect/>
          </a:stretch>
        </p:blipFill>
        <p:spPr>
          <a:xfrm>
            <a:off x="4822578" y="1512215"/>
            <a:ext cx="3258151" cy="3251648"/>
          </a:xfrm>
          <a:prstGeom prst="rect">
            <a:avLst/>
          </a:prstGeom>
        </p:spPr>
      </p:pic>
      <p:sp>
        <p:nvSpPr>
          <p:cNvPr id="7" name="Freeform 6"/>
          <p:cNvSpPr/>
          <p:nvPr/>
        </p:nvSpPr>
        <p:spPr>
          <a:xfrm>
            <a:off x="3858768" y="2147554"/>
            <a:ext cx="2093976" cy="997982"/>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5" name="Freeform 44"/>
          <p:cNvSpPr/>
          <p:nvPr/>
        </p:nvSpPr>
        <p:spPr>
          <a:xfrm>
            <a:off x="3857778" y="2338471"/>
            <a:ext cx="1697036" cy="80258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6" name="Freeform 45"/>
          <p:cNvSpPr/>
          <p:nvPr/>
        </p:nvSpPr>
        <p:spPr>
          <a:xfrm>
            <a:off x="3848659" y="2734055"/>
            <a:ext cx="1521647" cy="416925"/>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7" name="Freeform 46"/>
          <p:cNvSpPr/>
          <p:nvPr/>
        </p:nvSpPr>
        <p:spPr>
          <a:xfrm>
            <a:off x="3855360" y="2572270"/>
            <a:ext cx="1959370" cy="569337"/>
          </a:xfrm>
          <a:custGeom>
            <a:avLst/>
            <a:gdLst>
              <a:gd name="connsiteX0" fmla="*/ 0 w 2093976"/>
              <a:gd name="connsiteY0" fmla="*/ 997982 h 997982"/>
              <a:gd name="connsiteX1" fmla="*/ 649224 w 2093976"/>
              <a:gd name="connsiteY1" fmla="*/ 138446 h 997982"/>
              <a:gd name="connsiteX2" fmla="*/ 2093976 w 2093976"/>
              <a:gd name="connsiteY2" fmla="*/ 1286 h 997982"/>
            </a:gdLst>
            <a:ahLst/>
            <a:cxnLst>
              <a:cxn ang="0">
                <a:pos x="connsiteX0" y="connsiteY0"/>
              </a:cxn>
              <a:cxn ang="0">
                <a:pos x="connsiteX1" y="connsiteY1"/>
              </a:cxn>
              <a:cxn ang="0">
                <a:pos x="connsiteX2" y="connsiteY2"/>
              </a:cxn>
            </a:cxnLst>
            <a:rect l="l" t="t" r="r" b="b"/>
            <a:pathLst>
              <a:path w="2093976" h="997982">
                <a:moveTo>
                  <a:pt x="0" y="997982"/>
                </a:moveTo>
                <a:cubicBezTo>
                  <a:pt x="150114" y="651272"/>
                  <a:pt x="300228" y="304562"/>
                  <a:pt x="649224" y="138446"/>
                </a:cubicBezTo>
                <a:cubicBezTo>
                  <a:pt x="998220" y="-27670"/>
                  <a:pt x="1973580" y="2810"/>
                  <a:pt x="2093976" y="1286"/>
                </a:cubicBezTo>
              </a:path>
            </a:pathLst>
          </a:custGeom>
          <a:noFill/>
          <a:ln w="2222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8" name="Freeform 7"/>
          <p:cNvSpPr/>
          <p:nvPr/>
        </p:nvSpPr>
        <p:spPr>
          <a:xfrm>
            <a:off x="3840480" y="3163824"/>
            <a:ext cx="1714334" cy="788215"/>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49" name="Freeform 48"/>
          <p:cNvSpPr/>
          <p:nvPr/>
        </p:nvSpPr>
        <p:spPr>
          <a:xfrm>
            <a:off x="3838706" y="3168999"/>
            <a:ext cx="1531600" cy="379059"/>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50" name="Freeform 49"/>
          <p:cNvSpPr/>
          <p:nvPr/>
        </p:nvSpPr>
        <p:spPr>
          <a:xfrm>
            <a:off x="3866369" y="3184983"/>
            <a:ext cx="1865177" cy="542574"/>
          </a:xfrm>
          <a:custGeom>
            <a:avLst/>
            <a:gdLst>
              <a:gd name="connsiteX0" fmla="*/ 0 w 1764792"/>
              <a:gd name="connsiteY0" fmla="*/ 0 h 813259"/>
              <a:gd name="connsiteX1" fmla="*/ 640080 w 1764792"/>
              <a:gd name="connsiteY1" fmla="*/ 731520 h 813259"/>
              <a:gd name="connsiteX2" fmla="*/ 1764792 w 1764792"/>
              <a:gd name="connsiteY2" fmla="*/ 795528 h 813259"/>
            </a:gdLst>
            <a:ahLst/>
            <a:cxnLst>
              <a:cxn ang="0">
                <a:pos x="connsiteX0" y="connsiteY0"/>
              </a:cxn>
              <a:cxn ang="0">
                <a:pos x="connsiteX1" y="connsiteY1"/>
              </a:cxn>
              <a:cxn ang="0">
                <a:pos x="connsiteX2" y="connsiteY2"/>
              </a:cxn>
            </a:cxnLst>
            <a:rect l="l" t="t" r="r" b="b"/>
            <a:pathLst>
              <a:path w="1764792" h="813259">
                <a:moveTo>
                  <a:pt x="0" y="0"/>
                </a:moveTo>
                <a:cubicBezTo>
                  <a:pt x="172974" y="299466"/>
                  <a:pt x="345948" y="598932"/>
                  <a:pt x="640080" y="731520"/>
                </a:cubicBezTo>
                <a:cubicBezTo>
                  <a:pt x="934212" y="864108"/>
                  <a:pt x="1764792" y="795528"/>
                  <a:pt x="1764792" y="795528"/>
                </a:cubicBezTo>
              </a:path>
            </a:pathLst>
          </a:custGeom>
          <a:noFill/>
          <a:ln w="15875">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72C4C2AB-21CD-4545-84F7-E3036A4A949A}"/>
              </a:ext>
            </a:extLst>
          </p:cNvPr>
          <p:cNvSpPr txBox="1"/>
          <p:nvPr/>
        </p:nvSpPr>
        <p:spPr>
          <a:xfrm>
            <a:off x="1714500" y="3406140"/>
            <a:ext cx="184731" cy="369332"/>
          </a:xfrm>
          <a:prstGeom prst="rect">
            <a:avLst/>
          </a:prstGeom>
          <a:noFill/>
          <a:ln>
            <a:solidFill>
              <a:schemeClr val="bg1"/>
            </a:solidFill>
          </a:ln>
        </p:spPr>
        <p:txBody>
          <a:bodyPr wrap="none" rtlCol="0">
            <a:spAutoFit/>
          </a:bodyPr>
          <a:lstStyle/>
          <a:p>
            <a:endParaRPr lang="en-US" dirty="0">
              <a:solidFill>
                <a:schemeClr val="bg1"/>
              </a:solidFill>
            </a:endParaRPr>
          </a:p>
        </p:txBody>
      </p:sp>
    </p:spTree>
    <p:extLst>
      <p:ext uri="{BB962C8B-B14F-4D97-AF65-F5344CB8AC3E}">
        <p14:creationId xmlns:p14="http://schemas.microsoft.com/office/powerpoint/2010/main" val="264742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2089-9481-D743-879A-E32D93A004B3}"/>
              </a:ext>
            </a:extLst>
          </p:cNvPr>
          <p:cNvSpPr>
            <a:spLocks noGrp="1"/>
          </p:cNvSpPr>
          <p:nvPr>
            <p:ph type="title"/>
          </p:nvPr>
        </p:nvSpPr>
        <p:spPr/>
        <p:txBody>
          <a:bodyPr/>
          <a:lstStyle/>
          <a:p>
            <a:r>
              <a:rPr lang="en-US" dirty="0"/>
              <a:t>Lambda Best Practices</a:t>
            </a:r>
          </a:p>
        </p:txBody>
      </p:sp>
      <p:sp>
        <p:nvSpPr>
          <p:cNvPr id="3" name="Content Placeholder 2">
            <a:extLst>
              <a:ext uri="{FF2B5EF4-FFF2-40B4-BE49-F238E27FC236}">
                <a16:creationId xmlns:a16="http://schemas.microsoft.com/office/drawing/2014/main" id="{58469F3B-6011-1347-AF90-288C5C010101}"/>
              </a:ext>
            </a:extLst>
          </p:cNvPr>
          <p:cNvSpPr>
            <a:spLocks noGrp="1"/>
          </p:cNvSpPr>
          <p:nvPr>
            <p:ph idx="1"/>
          </p:nvPr>
        </p:nvSpPr>
        <p:spPr/>
        <p:txBody>
          <a:bodyPr/>
          <a:lstStyle/>
          <a:p>
            <a:pPr marL="342900" indent="-342900">
              <a:buFont typeface="Arial" panose="020B0604020202020204" pitchFamily="34" charset="0"/>
              <a:buChar char="•"/>
            </a:pPr>
            <a:r>
              <a:rPr lang="en-US" dirty="0"/>
              <a:t>Do handlers share code?</a:t>
            </a:r>
          </a:p>
          <a:p>
            <a:pPr marL="1085850" lvl="1" indent="-342900">
              <a:buFont typeface="Arial" panose="020B0604020202020204" pitchFamily="34" charset="0"/>
              <a:buChar char="•"/>
            </a:pPr>
            <a:r>
              <a:rPr lang="en-US" dirty="0"/>
              <a:t>Split them into their own Lambda functions</a:t>
            </a:r>
          </a:p>
          <a:p>
            <a:pPr marL="1085850" lvl="1" indent="-342900">
              <a:buFont typeface="Arial" panose="020B0604020202020204" pitchFamily="34" charset="0"/>
              <a:buChar char="•"/>
            </a:pPr>
            <a:r>
              <a:rPr lang="en-US" dirty="0"/>
              <a:t>Use language-specific packages to share code</a:t>
            </a:r>
          </a:p>
          <a:p>
            <a:pPr marL="342900" indent="-342900">
              <a:buFont typeface="Arial" panose="020B0604020202020204" pitchFamily="34" charset="0"/>
              <a:buChar char="•"/>
            </a:pPr>
            <a:r>
              <a:rPr lang="en-US" dirty="0"/>
              <a:t>Do functions share share event sources?</a:t>
            </a:r>
          </a:p>
          <a:p>
            <a:pPr marL="1085850" lvl="1" indent="-342900">
              <a:buFont typeface="Arial" panose="020B0604020202020204" pitchFamily="34" charset="0"/>
              <a:buChar char="•"/>
            </a:pPr>
            <a:r>
              <a:rPr lang="en-US" dirty="0"/>
              <a:t>Split them in own code repos, with own SAM files</a:t>
            </a:r>
          </a:p>
          <a:p>
            <a:pPr marL="342900" indent="-342900">
              <a:buFont typeface="Arial" panose="020B0604020202020204" pitchFamily="34" charset="0"/>
              <a:buChar char="•"/>
            </a:pPr>
            <a:r>
              <a:rPr lang="en-US" dirty="0"/>
              <a:t>Locally validate SAM files before commit</a:t>
            </a:r>
          </a:p>
          <a:p>
            <a:pPr marL="1085850" lvl="1" indent="-342900">
              <a:buFont typeface="Arial" panose="020B0604020202020204" pitchFamily="34" charset="0"/>
              <a:buChar char="•"/>
            </a:pPr>
            <a:r>
              <a:rPr lang="en-US" dirty="0"/>
              <a:t>Again in CI/CD process</a:t>
            </a:r>
          </a:p>
        </p:txBody>
      </p:sp>
    </p:spTree>
    <p:extLst>
      <p:ext uri="{BB962C8B-B14F-4D97-AF65-F5344CB8AC3E}">
        <p14:creationId xmlns:p14="http://schemas.microsoft.com/office/powerpoint/2010/main" val="32370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Define a set of Maven dependencies (</a:t>
            </a:r>
            <a:r>
              <a:rPr lang="en-US" sz="2000" dirty="0" err="1">
                <a:latin typeface="Amazon Ember" panose="020B0603020204020204" pitchFamily="34" charset="0"/>
                <a:ea typeface="Amazon Ember" panose="020B0603020204020204" pitchFamily="34" charset="0"/>
                <a:cs typeface="Amazon Ember" panose="020B0603020204020204" pitchFamily="34" charset="0"/>
              </a:rPr>
              <a:t>swarm.hollow</a:t>
            </a:r>
            <a:r>
              <a:rPr lang="en-US" sz="2000" dirty="0">
                <a:latin typeface="Amazon Ember" panose="020B0603020204020204" pitchFamily="34" charset="0"/>
                <a:ea typeface="Amazon Ember" panose="020B0603020204020204" pitchFamily="34" charset="0"/>
                <a:cs typeface="Amazon Ember" panose="020B0603020204020204" pitchFamily="34" charset="0"/>
              </a:rPr>
              <a:t>=true) …</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 without the application .war file</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Package them into an </a:t>
            </a:r>
            <a:r>
              <a:rPr lang="en-US" sz="2000" dirty="0" err="1">
                <a:latin typeface="Amazon Ember" panose="020B0603020204020204" pitchFamily="34" charset="0"/>
                <a:ea typeface="Amazon Ember" panose="020B0603020204020204" pitchFamily="34" charset="0"/>
                <a:cs typeface="Amazon Ember" panose="020B0603020204020204" pitchFamily="34" charset="0"/>
              </a:rPr>
              <a:t>uber</a:t>
            </a:r>
            <a:r>
              <a:rPr lang="en-US" sz="2000" dirty="0">
                <a:latin typeface="Amazon Ember" panose="020B0603020204020204" pitchFamily="34" charset="0"/>
                <a:ea typeface="Amazon Ember" panose="020B0603020204020204" pitchFamily="34" charset="0"/>
                <a:cs typeface="Amazon Ember" panose="020B0603020204020204" pitchFamily="34" charset="0"/>
              </a:rPr>
              <a:t> jar</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Pass in the WAR on CLI</a:t>
            </a:r>
          </a:p>
          <a:p>
            <a:pPr marL="285750" indent="-285750">
              <a:buFont typeface="Arial" panose="020B0604020202020204" pitchFamily="34" charset="0"/>
              <a:buChar char="•"/>
            </a:pPr>
            <a:r>
              <a:rPr lang="en-US" sz="2000" dirty="0">
                <a:latin typeface="Amazon Ember" panose="020B0603020204020204" pitchFamily="34" charset="0"/>
                <a:ea typeface="Amazon Ember" panose="020B0603020204020204" pitchFamily="34" charset="0"/>
                <a:cs typeface="Amazon Ember" panose="020B0603020204020204" pitchFamily="34" charset="0"/>
              </a:rPr>
              <a:t>Benefits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Enforcing corporate standards</a:t>
            </a:r>
          </a:p>
          <a:p>
            <a:pPr marL="285750">
              <a:buFont typeface="Arial" panose="020B0604020202020204" pitchFamily="34" charset="0"/>
              <a:buChar char="•"/>
            </a:pPr>
            <a:r>
              <a:rPr lang="en-US" sz="1800" dirty="0">
                <a:latin typeface="Amazon Ember" panose="020B0603020204020204" pitchFamily="34" charset="0"/>
                <a:ea typeface="Amazon Ember" panose="020B0603020204020204" pitchFamily="34" charset="0"/>
                <a:cs typeface="Amazon Ember" panose="020B0603020204020204" pitchFamily="34" charset="0"/>
              </a:rPr>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4700" y="2355403"/>
            <a:ext cx="2025213" cy="73336"/>
          </a:xfrm>
          <a:prstGeom prst="roundRect">
            <a:avLst/>
          </a:prstGeom>
          <a:solidFill>
            <a:srgbClr val="00B0F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ounded Rectangle 4"/>
          <p:cNvSpPr/>
          <p:nvPr/>
        </p:nvSpPr>
        <p:spPr>
          <a:xfrm>
            <a:off x="2507794" y="2355403"/>
            <a:ext cx="2025213" cy="73336"/>
          </a:xfrm>
          <a:prstGeom prst="roundRect">
            <a:avLst/>
          </a:prstGeom>
          <a:solidFill>
            <a:schemeClr val="accent2">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4520892" y="2355403"/>
            <a:ext cx="2025213" cy="73336"/>
          </a:xfrm>
          <a:prstGeom prst="roundRect">
            <a:avLst/>
          </a:prstGeom>
          <a:solidFill>
            <a:srgbClr val="7030A0">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ounded Rectangle 6"/>
          <p:cNvSpPr/>
          <p:nvPr/>
        </p:nvSpPr>
        <p:spPr>
          <a:xfrm>
            <a:off x="6544621" y="2355403"/>
            <a:ext cx="1759407" cy="73336"/>
          </a:xfrm>
          <a:prstGeom prst="roundRect">
            <a:avLst/>
          </a:prstGeom>
          <a:solidFill>
            <a:schemeClr val="accent4">
              <a:alpha val="8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136938" y="1464691"/>
            <a:ext cx="2287806" cy="830997"/>
          </a:xfrm>
          <a:prstGeom prst="rect">
            <a:avLst/>
          </a:prstGeom>
        </p:spPr>
        <p:txBody>
          <a:bodyPr wrap="none">
            <a:spAutoFit/>
          </a:bodyPr>
          <a:lstStyle/>
          <a:p>
            <a:pPr lvl="1"/>
            <a:r>
              <a:rPr lang="en-US" sz="2400" dirty="0">
                <a:solidFill>
                  <a:schemeClr val="bg1"/>
                </a:solidFill>
              </a:rPr>
              <a:t>Bootstrap</a:t>
            </a:r>
          </a:p>
          <a:p>
            <a:pPr lvl="1"/>
            <a:r>
              <a:rPr lang="en-US" sz="2400" dirty="0">
                <a:solidFill>
                  <a:schemeClr val="bg1"/>
                </a:solidFill>
              </a:rPr>
              <a:t>the </a:t>
            </a:r>
            <a:r>
              <a:rPr lang="en-US" sz="2400" b="1" dirty="0">
                <a:solidFill>
                  <a:schemeClr val="accent1"/>
                </a:solidFill>
              </a:rPr>
              <a:t>runtime</a:t>
            </a:r>
          </a:p>
        </p:txBody>
      </p:sp>
      <p:sp>
        <p:nvSpPr>
          <p:cNvPr id="10" name="Rectangle 9"/>
          <p:cNvSpPr/>
          <p:nvPr/>
        </p:nvSpPr>
        <p:spPr>
          <a:xfrm>
            <a:off x="6255069" y="1464692"/>
            <a:ext cx="2048959" cy="830997"/>
          </a:xfrm>
          <a:prstGeom prst="rect">
            <a:avLst/>
          </a:prstGeom>
        </p:spPr>
        <p:txBody>
          <a:bodyPr wrap="none">
            <a:spAutoFit/>
          </a:bodyPr>
          <a:lstStyle/>
          <a:p>
            <a:pPr lvl="1"/>
            <a:r>
              <a:rPr lang="en-US" sz="2400" dirty="0">
                <a:solidFill>
                  <a:schemeClr val="bg1"/>
                </a:solidFill>
              </a:rPr>
              <a:t>Start your</a:t>
            </a:r>
          </a:p>
          <a:p>
            <a:pPr lvl="1"/>
            <a:r>
              <a:rPr lang="en-US" sz="2400" b="1" dirty="0">
                <a:solidFill>
                  <a:schemeClr val="accent1"/>
                </a:solidFill>
              </a:rPr>
              <a:t>code</a:t>
            </a:r>
          </a:p>
        </p:txBody>
      </p:sp>
      <p:sp>
        <p:nvSpPr>
          <p:cNvPr id="12" name="Title 1"/>
          <p:cNvSpPr>
            <a:spLocks noGrp="1"/>
          </p:cNvSpPr>
          <p:nvPr>
            <p:ph type="title"/>
          </p:nvPr>
        </p:nvSpPr>
        <p:spPr>
          <a:xfrm>
            <a:off x="336789" y="114936"/>
            <a:ext cx="8205304" cy="545741"/>
          </a:xfrm>
        </p:spPr>
        <p:txBody>
          <a:bodyPr/>
          <a:lstStyle/>
          <a:p>
            <a:r>
              <a:rPr lang="en-US" dirty="0"/>
              <a:t>Function Lifecycle</a:t>
            </a:r>
          </a:p>
        </p:txBody>
      </p:sp>
      <p:sp>
        <p:nvSpPr>
          <p:cNvPr id="15" name="Rectangle 14"/>
          <p:cNvSpPr/>
          <p:nvPr/>
        </p:nvSpPr>
        <p:spPr>
          <a:xfrm>
            <a:off x="548886" y="2550981"/>
            <a:ext cx="3253313" cy="646331"/>
          </a:xfrm>
          <a:prstGeom prst="rect">
            <a:avLst/>
          </a:prstGeom>
        </p:spPr>
        <p:txBody>
          <a:bodyPr wrap="square">
            <a:spAutoFit/>
          </a:bodyPr>
          <a:lstStyle/>
          <a:p>
            <a:pPr lvl="1" algn="ctr"/>
            <a:r>
              <a:rPr lang="en-US" dirty="0">
                <a:solidFill>
                  <a:schemeClr val="bg1"/>
                </a:solidFill>
              </a:rPr>
              <a:t>Full </a:t>
            </a:r>
          </a:p>
          <a:p>
            <a:pPr lvl="1" algn="ctr"/>
            <a:r>
              <a:rPr lang="en-US" dirty="0">
                <a:solidFill>
                  <a:schemeClr val="bg1"/>
                </a:solidFill>
              </a:rPr>
              <a:t>cold start</a:t>
            </a:r>
          </a:p>
        </p:txBody>
      </p:sp>
      <p:sp>
        <p:nvSpPr>
          <p:cNvPr id="22" name="Rectangle 21"/>
          <p:cNvSpPr/>
          <p:nvPr/>
        </p:nvSpPr>
        <p:spPr>
          <a:xfrm>
            <a:off x="219828" y="1464692"/>
            <a:ext cx="2116285" cy="830997"/>
          </a:xfrm>
          <a:prstGeom prst="rect">
            <a:avLst/>
          </a:prstGeom>
        </p:spPr>
        <p:txBody>
          <a:bodyPr wrap="none">
            <a:spAutoFit/>
          </a:bodyPr>
          <a:lstStyle/>
          <a:p>
            <a:pPr lvl="1"/>
            <a:r>
              <a:rPr lang="en-US" sz="2400" dirty="0">
                <a:solidFill>
                  <a:schemeClr val="bg1"/>
                </a:solidFill>
              </a:rPr>
              <a:t>Download</a:t>
            </a:r>
            <a:r>
              <a:rPr lang="en-US" sz="2400" dirty="0"/>
              <a:t> </a:t>
            </a:r>
            <a:br>
              <a:rPr lang="en-US" sz="2400" dirty="0"/>
            </a:br>
            <a:r>
              <a:rPr lang="en-US" sz="2400" b="1" dirty="0">
                <a:solidFill>
                  <a:schemeClr val="accent1"/>
                </a:solidFill>
              </a:rPr>
              <a:t>your code</a:t>
            </a:r>
            <a:endParaRPr lang="en-US" sz="2400" dirty="0"/>
          </a:p>
        </p:txBody>
      </p:sp>
      <p:sp>
        <p:nvSpPr>
          <p:cNvPr id="23" name="Rectangle 22"/>
          <p:cNvSpPr/>
          <p:nvPr/>
        </p:nvSpPr>
        <p:spPr>
          <a:xfrm>
            <a:off x="2111474" y="1464691"/>
            <a:ext cx="2063385" cy="830997"/>
          </a:xfrm>
          <a:prstGeom prst="rect">
            <a:avLst/>
          </a:prstGeom>
        </p:spPr>
        <p:txBody>
          <a:bodyPr wrap="none">
            <a:spAutoFit/>
          </a:bodyPr>
          <a:lstStyle/>
          <a:p>
            <a:pPr lvl="1"/>
            <a:r>
              <a:rPr lang="en-US" sz="2400" dirty="0">
                <a:solidFill>
                  <a:schemeClr val="bg1"/>
                </a:solidFill>
              </a:rPr>
              <a:t>Start new</a:t>
            </a:r>
            <a:r>
              <a:rPr lang="en-US" sz="2400" b="1" dirty="0">
                <a:solidFill>
                  <a:schemeClr val="bg1"/>
                </a:solidFill>
              </a:rPr>
              <a:t> </a:t>
            </a:r>
          </a:p>
          <a:p>
            <a:pPr lvl="1"/>
            <a:r>
              <a:rPr lang="en-US" sz="2400" b="1" dirty="0">
                <a:solidFill>
                  <a:schemeClr val="accent1"/>
                </a:solidFill>
              </a:rPr>
              <a:t>container</a:t>
            </a:r>
          </a:p>
        </p:txBody>
      </p:sp>
      <p:cxnSp>
        <p:nvCxnSpPr>
          <p:cNvPr id="3" name="Straight Connector 2"/>
          <p:cNvCxnSpPr>
            <a:cxnSpLocks/>
          </p:cNvCxnSpPr>
          <p:nvPr/>
        </p:nvCxnSpPr>
        <p:spPr>
          <a:xfrm>
            <a:off x="4510420" y="1128549"/>
            <a:ext cx="10472" cy="3025208"/>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flipH="1" flipV="1">
            <a:off x="1658679" y="4153757"/>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1299282" y="3667051"/>
            <a:ext cx="3230180" cy="461665"/>
          </a:xfrm>
          <a:prstGeom prst="rect">
            <a:avLst/>
          </a:prstGeom>
        </p:spPr>
        <p:txBody>
          <a:bodyPr wrap="none">
            <a:spAutoFit/>
          </a:bodyPr>
          <a:lstStyle/>
          <a:p>
            <a:pPr lvl="1"/>
            <a:r>
              <a:rPr lang="en-US" sz="2400" dirty="0">
                <a:solidFill>
                  <a:schemeClr val="bg1"/>
                </a:solidFill>
              </a:rPr>
              <a:t>AWS</a:t>
            </a:r>
            <a:r>
              <a:rPr lang="en-US" sz="2400" dirty="0"/>
              <a:t> </a:t>
            </a:r>
            <a:r>
              <a:rPr lang="en-US" sz="2400" b="1" dirty="0">
                <a:solidFill>
                  <a:schemeClr val="accent1"/>
                </a:solidFill>
              </a:rPr>
              <a:t>optimization</a:t>
            </a:r>
            <a:endParaRPr lang="en-US" sz="2400" dirty="0"/>
          </a:p>
        </p:txBody>
      </p:sp>
      <p:cxnSp>
        <p:nvCxnSpPr>
          <p:cNvPr id="25" name="Straight Connector 24"/>
          <p:cNvCxnSpPr/>
          <p:nvPr/>
        </p:nvCxnSpPr>
        <p:spPr>
          <a:xfrm flipH="1" flipV="1">
            <a:off x="4565475" y="4168195"/>
            <a:ext cx="2884962" cy="10631"/>
          </a:xfrm>
          <a:prstGeom prst="line">
            <a:avLst/>
          </a:prstGeom>
          <a:ln w="38100" cap="flat" cmpd="sng">
            <a:solidFill>
              <a:schemeClr val="dk1"/>
            </a:solidFill>
            <a:prstDash val="dash"/>
          </a:ln>
        </p:spPr>
        <p:style>
          <a:lnRef idx="2">
            <a:schemeClr val="dk1"/>
          </a:lnRef>
          <a:fillRef idx="0">
            <a:schemeClr val="dk1"/>
          </a:fillRef>
          <a:effectRef idx="1">
            <a:schemeClr val="dk1"/>
          </a:effectRef>
          <a:fontRef idx="minor">
            <a:schemeClr val="tx1"/>
          </a:fontRef>
        </p:style>
      </p:cxnSp>
      <p:sp>
        <p:nvSpPr>
          <p:cNvPr id="26" name="Rectangle 25"/>
          <p:cNvSpPr/>
          <p:nvPr/>
        </p:nvSpPr>
        <p:spPr>
          <a:xfrm>
            <a:off x="4125426" y="3671634"/>
            <a:ext cx="3200403" cy="461665"/>
          </a:xfrm>
          <a:prstGeom prst="rect">
            <a:avLst/>
          </a:prstGeom>
        </p:spPr>
        <p:txBody>
          <a:bodyPr wrap="square">
            <a:spAutoFit/>
          </a:bodyPr>
          <a:lstStyle/>
          <a:p>
            <a:pPr lvl="1"/>
            <a:r>
              <a:rPr lang="en-US" sz="2400" dirty="0">
                <a:solidFill>
                  <a:schemeClr val="bg1"/>
                </a:solidFill>
              </a:rPr>
              <a:t>Your</a:t>
            </a:r>
            <a:r>
              <a:rPr lang="en-US" sz="2400" dirty="0"/>
              <a:t> </a:t>
            </a:r>
            <a:r>
              <a:rPr lang="en-US" sz="2400" b="1" dirty="0">
                <a:solidFill>
                  <a:schemeClr val="accent1"/>
                </a:solidFill>
              </a:rPr>
              <a:t>optimization</a:t>
            </a:r>
            <a:endParaRPr lang="en-US" sz="2400" dirty="0"/>
          </a:p>
        </p:txBody>
      </p:sp>
      <p:sp>
        <p:nvSpPr>
          <p:cNvPr id="2" name="Rectangle 1">
            <a:extLst>
              <a:ext uri="{FF2B5EF4-FFF2-40B4-BE49-F238E27FC236}">
                <a16:creationId xmlns:a16="http://schemas.microsoft.com/office/drawing/2014/main" id="{A264B17D-E02D-2E46-ADBF-A2242B8B5D8A}"/>
              </a:ext>
            </a:extLst>
          </p:cNvPr>
          <p:cNvSpPr/>
          <p:nvPr/>
        </p:nvSpPr>
        <p:spPr>
          <a:xfrm>
            <a:off x="494700" y="2533450"/>
            <a:ext cx="3975253" cy="68114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Full Cold Start</a:t>
            </a:r>
          </a:p>
        </p:txBody>
      </p:sp>
      <p:sp>
        <p:nvSpPr>
          <p:cNvPr id="27" name="Rectangle 26">
            <a:extLst>
              <a:ext uri="{FF2B5EF4-FFF2-40B4-BE49-F238E27FC236}">
                <a16:creationId xmlns:a16="http://schemas.microsoft.com/office/drawing/2014/main" id="{905F32AE-6BA0-8641-AF0A-526343443165}"/>
              </a:ext>
            </a:extLst>
          </p:cNvPr>
          <p:cNvSpPr/>
          <p:nvPr/>
        </p:nvSpPr>
        <p:spPr>
          <a:xfrm>
            <a:off x="4571994" y="2533450"/>
            <a:ext cx="1962159" cy="68114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Partial Cold Start</a:t>
            </a:r>
          </a:p>
        </p:txBody>
      </p:sp>
      <p:sp>
        <p:nvSpPr>
          <p:cNvPr id="29" name="Rectangle 28">
            <a:extLst>
              <a:ext uri="{FF2B5EF4-FFF2-40B4-BE49-F238E27FC236}">
                <a16:creationId xmlns:a16="http://schemas.microsoft.com/office/drawing/2014/main" id="{EA182DD9-8A57-F240-81DE-2AE319C6BF8A}"/>
              </a:ext>
            </a:extLst>
          </p:cNvPr>
          <p:cNvSpPr/>
          <p:nvPr/>
        </p:nvSpPr>
        <p:spPr>
          <a:xfrm>
            <a:off x="6544621" y="2533450"/>
            <a:ext cx="1748606" cy="6811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Warm Start</a:t>
            </a:r>
          </a:p>
        </p:txBody>
      </p:sp>
    </p:spTree>
    <p:extLst>
      <p:ext uri="{BB962C8B-B14F-4D97-AF65-F5344CB8AC3E}">
        <p14:creationId xmlns:p14="http://schemas.microsoft.com/office/powerpoint/2010/main" val="6037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power</a:t>
            </a:r>
          </a:p>
        </p:txBody>
      </p:sp>
      <p:sp>
        <p:nvSpPr>
          <p:cNvPr id="3" name="Content Placeholder 2"/>
          <p:cNvSpPr>
            <a:spLocks noGrp="1"/>
          </p:cNvSpPr>
          <p:nvPr>
            <p:ph idx="1"/>
          </p:nvPr>
        </p:nvSpPr>
        <p:spPr>
          <a:xfrm>
            <a:off x="336789" y="2966720"/>
            <a:ext cx="8205304" cy="1904050"/>
          </a:xfrm>
        </p:spPr>
        <p:txBody>
          <a:bodyPr>
            <a:normAutofit/>
          </a:bodyPr>
          <a:lstStyle/>
          <a:p>
            <a:r>
              <a:rPr lang="en-US" sz="2400" dirty="0"/>
              <a:t>Lambda exposes only a memory control, this also affects the </a:t>
            </a:r>
            <a:r>
              <a:rPr lang="en-US" b="1" dirty="0">
                <a:solidFill>
                  <a:schemeClr val="accent1"/>
                </a:solidFill>
              </a:rPr>
              <a:t>%</a:t>
            </a:r>
            <a:r>
              <a:rPr lang="en-US" sz="2400" b="1" dirty="0">
                <a:solidFill>
                  <a:schemeClr val="accent1"/>
                </a:solidFill>
              </a:rPr>
              <a:t> of CPU core </a:t>
            </a:r>
            <a:r>
              <a:rPr lang="en-US" sz="2400" dirty="0"/>
              <a:t>allocated to a function </a:t>
            </a:r>
          </a:p>
          <a:p>
            <a:r>
              <a:rPr lang="en-US" sz="2400" u="sng" dirty="0"/>
              <a:t>Is your code CPU, Network or memory-bound</a:t>
            </a:r>
            <a:r>
              <a:rPr lang="en-US" sz="2400" dirty="0"/>
              <a:t>, it could be </a:t>
            </a:r>
            <a:r>
              <a:rPr lang="en-US" sz="2400" b="1" dirty="0">
                <a:solidFill>
                  <a:schemeClr val="accent1"/>
                </a:solidFill>
              </a:rPr>
              <a:t>cheaper</a:t>
            </a:r>
            <a:r>
              <a:rPr lang="en-US" sz="2400" dirty="0">
                <a:solidFill>
                  <a:schemeClr val="accent1"/>
                </a:solidFill>
              </a:rPr>
              <a:t> </a:t>
            </a:r>
            <a:r>
              <a:rPr lang="en-US" sz="2400" dirty="0"/>
              <a:t>to give more memory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403" y="1127815"/>
            <a:ext cx="2085638" cy="20856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026" y="1128621"/>
            <a:ext cx="2084832" cy="2084832"/>
          </a:xfrm>
          <a:prstGeom prst="rect">
            <a:avLst/>
          </a:prstGeom>
        </p:spPr>
      </p:pic>
      <p:sp>
        <p:nvSpPr>
          <p:cNvPr id="6" name="Content Placeholder 2"/>
          <p:cNvSpPr txBox="1">
            <a:spLocks/>
          </p:cNvSpPr>
          <p:nvPr/>
        </p:nvSpPr>
        <p:spPr>
          <a:xfrm>
            <a:off x="336789" y="864521"/>
            <a:ext cx="8205304" cy="67980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panose="020B0604020202020204" pitchFamily="34" charset="0"/>
              <a:buChar char="•"/>
              <a:defRPr sz="2400" b="0" i="0" kern="1200" baseline="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baseline="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bg1"/>
                </a:solidFill>
              </a:rPr>
              <a:t>&gt; Memory &gt; Cores</a:t>
            </a:r>
          </a:p>
        </p:txBody>
      </p:sp>
    </p:spTree>
    <p:extLst>
      <p:ext uri="{BB962C8B-B14F-4D97-AF65-F5344CB8AC3E}">
        <p14:creationId xmlns:p14="http://schemas.microsoft.com/office/powerpoint/2010/main" val="225724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AACC-8AA7-C943-BEB3-FE818632B2D7}"/>
              </a:ext>
            </a:extLst>
          </p:cNvPr>
          <p:cNvSpPr>
            <a:spLocks noGrp="1"/>
          </p:cNvSpPr>
          <p:nvPr>
            <p:ph type="title"/>
          </p:nvPr>
        </p:nvSpPr>
        <p:spPr/>
        <p:txBody>
          <a:bodyPr/>
          <a:lstStyle/>
          <a:p>
            <a:r>
              <a:rPr lang="en-US" dirty="0"/>
              <a:t>API Gateway Stage Variables</a:t>
            </a:r>
          </a:p>
        </p:txBody>
      </p:sp>
      <p:sp>
        <p:nvSpPr>
          <p:cNvPr id="3" name="Content Placeholder 2">
            <a:extLst>
              <a:ext uri="{FF2B5EF4-FFF2-40B4-BE49-F238E27FC236}">
                <a16:creationId xmlns:a16="http://schemas.microsoft.com/office/drawing/2014/main" id="{0BC0DF01-1977-0049-ADE9-521D8123039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45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A45-3868-A844-BB89-E79CBF465927}"/>
              </a:ext>
            </a:extLst>
          </p:cNvPr>
          <p:cNvSpPr>
            <a:spLocks noGrp="1"/>
          </p:cNvSpPr>
          <p:nvPr>
            <p:ph type="title"/>
          </p:nvPr>
        </p:nvSpPr>
        <p:spPr/>
        <p:txBody>
          <a:bodyPr/>
          <a:lstStyle/>
          <a:p>
            <a:r>
              <a:rPr lang="en-US" dirty="0"/>
              <a:t>Aliases for Lambda Functions</a:t>
            </a:r>
          </a:p>
        </p:txBody>
      </p:sp>
      <p:sp>
        <p:nvSpPr>
          <p:cNvPr id="4" name="Content Placeholder 3">
            <a:extLst>
              <a:ext uri="{FF2B5EF4-FFF2-40B4-BE49-F238E27FC236}">
                <a16:creationId xmlns:a16="http://schemas.microsoft.com/office/drawing/2014/main" id="{21F5B14C-F362-A047-B331-7663A4E2BC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296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9D91-FA63-A245-8802-1BC8F1901871}"/>
              </a:ext>
            </a:extLst>
          </p:cNvPr>
          <p:cNvSpPr>
            <a:spLocks noGrp="1"/>
          </p:cNvSpPr>
          <p:nvPr>
            <p:ph type="title"/>
          </p:nvPr>
        </p:nvSpPr>
        <p:spPr/>
        <p:txBody>
          <a:bodyPr/>
          <a:lstStyle/>
          <a:p>
            <a:r>
              <a:rPr lang="en-US" dirty="0"/>
              <a:t>Stage Variables and Lambda Aliases</a:t>
            </a:r>
          </a:p>
        </p:txBody>
      </p:sp>
      <p:pic>
        <p:nvPicPr>
          <p:cNvPr id="4" name="Picture 3">
            <a:extLst>
              <a:ext uri="{FF2B5EF4-FFF2-40B4-BE49-F238E27FC236}">
                <a16:creationId xmlns:a16="http://schemas.microsoft.com/office/drawing/2014/main" id="{AF31856F-81A1-BD4E-A2AE-B5A50CD82EAB}"/>
              </a:ext>
            </a:extLst>
          </p:cNvPr>
          <p:cNvPicPr>
            <a:picLocks noChangeAspect="1"/>
          </p:cNvPicPr>
          <p:nvPr/>
        </p:nvPicPr>
        <p:blipFill>
          <a:blip r:embed="rId2"/>
          <a:stretch>
            <a:fillRect/>
          </a:stretch>
        </p:blipFill>
        <p:spPr>
          <a:xfrm>
            <a:off x="1394460" y="1834967"/>
            <a:ext cx="487495" cy="506612"/>
          </a:xfrm>
          <a:prstGeom prst="rect">
            <a:avLst/>
          </a:prstGeom>
        </p:spPr>
      </p:pic>
      <p:pic>
        <p:nvPicPr>
          <p:cNvPr id="5" name="Picture 4">
            <a:extLst>
              <a:ext uri="{FF2B5EF4-FFF2-40B4-BE49-F238E27FC236}">
                <a16:creationId xmlns:a16="http://schemas.microsoft.com/office/drawing/2014/main" id="{A24BDCCD-0A20-6F48-9073-3EC4B1501EEB}"/>
              </a:ext>
            </a:extLst>
          </p:cNvPr>
          <p:cNvPicPr>
            <a:picLocks noChangeAspect="1"/>
          </p:cNvPicPr>
          <p:nvPr/>
        </p:nvPicPr>
        <p:blipFill>
          <a:blip r:embed="rId3"/>
          <a:stretch>
            <a:fillRect/>
          </a:stretch>
        </p:blipFill>
        <p:spPr>
          <a:xfrm>
            <a:off x="5757701" y="1771996"/>
            <a:ext cx="420537" cy="506612"/>
          </a:xfrm>
          <a:prstGeom prst="rect">
            <a:avLst/>
          </a:prstGeom>
        </p:spPr>
      </p:pic>
      <p:sp>
        <p:nvSpPr>
          <p:cNvPr id="6" name="TextBox 5">
            <a:extLst>
              <a:ext uri="{FF2B5EF4-FFF2-40B4-BE49-F238E27FC236}">
                <a16:creationId xmlns:a16="http://schemas.microsoft.com/office/drawing/2014/main" id="{AB0AA506-3066-C64A-91B3-AD00D75BE032}"/>
              </a:ext>
            </a:extLst>
          </p:cNvPr>
          <p:cNvSpPr txBox="1"/>
          <p:nvPr/>
        </p:nvSpPr>
        <p:spPr>
          <a:xfrm>
            <a:off x="1394460" y="2362860"/>
            <a:ext cx="1245870" cy="2308324"/>
          </a:xfrm>
          <a:prstGeom prst="rect">
            <a:avLst/>
          </a:prstGeom>
          <a:noFill/>
        </p:spPr>
        <p:txBody>
          <a:bodyPr wrap="square" rtlCol="0">
            <a:spAutoFit/>
          </a:bodyPr>
          <a:lstStyle/>
          <a:p>
            <a:r>
              <a:rPr lang="en-US" dirty="0">
                <a:solidFill>
                  <a:schemeClr val="bg1"/>
                </a:solidFill>
              </a:rPr>
              <a:t>1</a:t>
            </a:r>
          </a:p>
          <a:p>
            <a:r>
              <a:rPr lang="en-US" dirty="0">
                <a:solidFill>
                  <a:schemeClr val="bg1"/>
                </a:solidFill>
              </a:rPr>
              <a:t>2</a:t>
            </a:r>
          </a:p>
          <a:p>
            <a:r>
              <a:rPr lang="en-US" dirty="0">
                <a:solidFill>
                  <a:schemeClr val="bg1"/>
                </a:solidFill>
              </a:rPr>
              <a:t>3 = prod</a:t>
            </a:r>
          </a:p>
          <a:p>
            <a:r>
              <a:rPr lang="en-US" dirty="0">
                <a:solidFill>
                  <a:schemeClr val="bg1"/>
                </a:solidFill>
              </a:rPr>
              <a:t>4</a:t>
            </a:r>
          </a:p>
          <a:p>
            <a:r>
              <a:rPr lang="en-US" dirty="0">
                <a:solidFill>
                  <a:schemeClr val="bg1"/>
                </a:solidFill>
              </a:rPr>
              <a:t>5</a:t>
            </a:r>
          </a:p>
          <a:p>
            <a:r>
              <a:rPr lang="en-US" dirty="0">
                <a:solidFill>
                  <a:schemeClr val="bg1"/>
                </a:solidFill>
              </a:rPr>
              <a:t>6 = beta</a:t>
            </a:r>
          </a:p>
          <a:p>
            <a:r>
              <a:rPr lang="en-US" dirty="0">
                <a:solidFill>
                  <a:schemeClr val="bg1"/>
                </a:solidFill>
              </a:rPr>
              <a:t>7</a:t>
            </a:r>
          </a:p>
          <a:p>
            <a:r>
              <a:rPr lang="en-US" dirty="0">
                <a:solidFill>
                  <a:schemeClr val="bg1"/>
                </a:solidFill>
              </a:rPr>
              <a:t>8 = dev</a:t>
            </a:r>
          </a:p>
        </p:txBody>
      </p:sp>
      <p:sp>
        <p:nvSpPr>
          <p:cNvPr id="7" name="TextBox 6">
            <a:extLst>
              <a:ext uri="{FF2B5EF4-FFF2-40B4-BE49-F238E27FC236}">
                <a16:creationId xmlns:a16="http://schemas.microsoft.com/office/drawing/2014/main" id="{2722B938-2D6F-024B-95BE-559D3E95E3CC}"/>
              </a:ext>
            </a:extLst>
          </p:cNvPr>
          <p:cNvSpPr txBox="1"/>
          <p:nvPr/>
        </p:nvSpPr>
        <p:spPr>
          <a:xfrm>
            <a:off x="5707380" y="2323200"/>
            <a:ext cx="2716530" cy="2308324"/>
          </a:xfrm>
          <a:prstGeom prst="rect">
            <a:avLst/>
          </a:prstGeom>
          <a:noFill/>
        </p:spPr>
        <p:txBody>
          <a:bodyPr wrap="square" rtlCol="0">
            <a:spAutoFit/>
          </a:bodyPr>
          <a:lstStyle/>
          <a:p>
            <a:r>
              <a:rPr lang="en-US" dirty="0">
                <a:solidFill>
                  <a:schemeClr val="bg1"/>
                </a:solidFill>
              </a:rPr>
              <a:t>Prod</a:t>
            </a:r>
          </a:p>
          <a:p>
            <a:r>
              <a:rPr lang="en-US" dirty="0" err="1">
                <a:solidFill>
                  <a:schemeClr val="bg1"/>
                </a:solidFill>
              </a:rPr>
              <a:t>lambdaAlias</a:t>
            </a:r>
            <a:r>
              <a:rPr lang="en-US" dirty="0">
                <a:solidFill>
                  <a:schemeClr val="bg1"/>
                </a:solidFill>
              </a:rPr>
              <a:t>=prod</a:t>
            </a:r>
          </a:p>
          <a:p>
            <a:endParaRPr lang="en-US" dirty="0">
              <a:solidFill>
                <a:schemeClr val="bg1"/>
              </a:solidFill>
            </a:endParaRPr>
          </a:p>
          <a:p>
            <a:r>
              <a:rPr lang="en-US" dirty="0">
                <a:solidFill>
                  <a:schemeClr val="bg1"/>
                </a:solidFill>
              </a:rPr>
              <a:t>Beta</a:t>
            </a:r>
          </a:p>
          <a:p>
            <a:r>
              <a:rPr lang="en-US" dirty="0" err="1">
                <a:solidFill>
                  <a:schemeClr val="bg1"/>
                </a:solidFill>
              </a:rPr>
              <a:t>lambdaAlias</a:t>
            </a:r>
            <a:r>
              <a:rPr lang="en-US" dirty="0">
                <a:solidFill>
                  <a:schemeClr val="bg1"/>
                </a:solidFill>
              </a:rPr>
              <a:t>=beta</a:t>
            </a:r>
          </a:p>
          <a:p>
            <a:endParaRPr lang="en-US" dirty="0">
              <a:solidFill>
                <a:schemeClr val="bg1"/>
              </a:solidFill>
            </a:endParaRPr>
          </a:p>
          <a:p>
            <a:r>
              <a:rPr lang="en-US" dirty="0">
                <a:solidFill>
                  <a:schemeClr val="bg1"/>
                </a:solidFill>
              </a:rPr>
              <a:t>Dev</a:t>
            </a:r>
          </a:p>
          <a:p>
            <a:r>
              <a:rPr lang="en-US" dirty="0" err="1">
                <a:solidFill>
                  <a:schemeClr val="bg1"/>
                </a:solidFill>
              </a:rPr>
              <a:t>lambdaAlias</a:t>
            </a:r>
            <a:r>
              <a:rPr lang="en-US" dirty="0">
                <a:solidFill>
                  <a:schemeClr val="bg1"/>
                </a:solidFill>
              </a:rPr>
              <a:t>=dev</a:t>
            </a:r>
          </a:p>
        </p:txBody>
      </p:sp>
      <p:sp>
        <p:nvSpPr>
          <p:cNvPr id="8" name="TextBox 7">
            <a:extLst>
              <a:ext uri="{FF2B5EF4-FFF2-40B4-BE49-F238E27FC236}">
                <a16:creationId xmlns:a16="http://schemas.microsoft.com/office/drawing/2014/main" id="{4521BE67-F382-4347-9194-4EE89D612A05}"/>
              </a:ext>
            </a:extLst>
          </p:cNvPr>
          <p:cNvSpPr txBox="1"/>
          <p:nvPr/>
        </p:nvSpPr>
        <p:spPr>
          <a:xfrm>
            <a:off x="1950994" y="1921525"/>
            <a:ext cx="2210862" cy="369332"/>
          </a:xfrm>
          <a:prstGeom prst="rect">
            <a:avLst/>
          </a:prstGeom>
          <a:noFill/>
        </p:spPr>
        <p:txBody>
          <a:bodyPr wrap="none" rtlCol="0">
            <a:spAutoFit/>
          </a:bodyPr>
          <a:lstStyle/>
          <a:p>
            <a:r>
              <a:rPr lang="en-US" dirty="0" err="1">
                <a:solidFill>
                  <a:schemeClr val="bg1"/>
                </a:solidFill>
              </a:rPr>
              <a:t>myLambdaFunction</a:t>
            </a:r>
            <a:endParaRPr lang="en-US" dirty="0">
              <a:solidFill>
                <a:schemeClr val="bg1"/>
              </a:solidFill>
            </a:endParaRPr>
          </a:p>
        </p:txBody>
      </p:sp>
      <p:sp>
        <p:nvSpPr>
          <p:cNvPr id="9" name="TextBox 8">
            <a:extLst>
              <a:ext uri="{FF2B5EF4-FFF2-40B4-BE49-F238E27FC236}">
                <a16:creationId xmlns:a16="http://schemas.microsoft.com/office/drawing/2014/main" id="{9947B227-7664-AA4F-8DAB-3E6FA351E197}"/>
              </a:ext>
            </a:extLst>
          </p:cNvPr>
          <p:cNvSpPr txBox="1"/>
          <p:nvPr/>
        </p:nvSpPr>
        <p:spPr>
          <a:xfrm>
            <a:off x="6277747" y="1840636"/>
            <a:ext cx="864339" cy="369332"/>
          </a:xfrm>
          <a:prstGeom prst="rect">
            <a:avLst/>
          </a:prstGeom>
          <a:noFill/>
        </p:spPr>
        <p:txBody>
          <a:bodyPr wrap="none" rtlCol="0">
            <a:spAutoFit/>
          </a:bodyPr>
          <a:lstStyle/>
          <a:p>
            <a:r>
              <a:rPr lang="en-US" dirty="0" err="1">
                <a:solidFill>
                  <a:schemeClr val="bg1"/>
                </a:solidFill>
              </a:rPr>
              <a:t>myAPI</a:t>
            </a:r>
            <a:endParaRPr lang="en-US" dirty="0">
              <a:solidFill>
                <a:schemeClr val="bg1"/>
              </a:solidFill>
            </a:endParaRPr>
          </a:p>
        </p:txBody>
      </p:sp>
      <p:cxnSp>
        <p:nvCxnSpPr>
          <p:cNvPr id="11" name="Straight Arrow Connector 10">
            <a:extLst>
              <a:ext uri="{FF2B5EF4-FFF2-40B4-BE49-F238E27FC236}">
                <a16:creationId xmlns:a16="http://schemas.microsoft.com/office/drawing/2014/main" id="{0DF46497-3E0C-1447-A8A4-CA880FC1F4E2}"/>
              </a:ext>
            </a:extLst>
          </p:cNvPr>
          <p:cNvCxnSpPr/>
          <p:nvPr/>
        </p:nvCxnSpPr>
        <p:spPr>
          <a:xfrm flipH="1">
            <a:off x="2526030" y="2560320"/>
            <a:ext cx="3181350" cy="240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DE81D59-C3C7-7E46-8B9A-05CC709166DD}"/>
              </a:ext>
            </a:extLst>
          </p:cNvPr>
          <p:cNvCxnSpPr>
            <a:cxnSpLocks/>
          </p:cNvCxnSpPr>
          <p:nvPr/>
        </p:nvCxnSpPr>
        <p:spPr>
          <a:xfrm flipH="1">
            <a:off x="2434591" y="3337560"/>
            <a:ext cx="3323110" cy="3496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8F4FF7-F9C5-FF4F-9302-4217E0C63B76}"/>
              </a:ext>
            </a:extLst>
          </p:cNvPr>
          <p:cNvCxnSpPr>
            <a:cxnSpLocks/>
          </p:cNvCxnSpPr>
          <p:nvPr/>
        </p:nvCxnSpPr>
        <p:spPr>
          <a:xfrm flipH="1">
            <a:off x="2434590" y="4153878"/>
            <a:ext cx="3272790" cy="178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Content Placeholder 2">
            <a:extLst>
              <a:ext uri="{FF2B5EF4-FFF2-40B4-BE49-F238E27FC236}">
                <a16:creationId xmlns:a16="http://schemas.microsoft.com/office/drawing/2014/main" id="{70273A94-064B-2C42-B59E-2564934C98A7}"/>
              </a:ext>
            </a:extLst>
          </p:cNvPr>
          <p:cNvSpPr>
            <a:spLocks noGrp="1"/>
          </p:cNvSpPr>
          <p:nvPr>
            <p:ph idx="1"/>
          </p:nvPr>
        </p:nvSpPr>
        <p:spPr>
          <a:xfrm>
            <a:off x="340592" y="1009332"/>
            <a:ext cx="8205304" cy="3553926"/>
          </a:xfrm>
        </p:spPr>
        <p:txBody>
          <a:bodyPr/>
          <a:lstStyle/>
          <a:p>
            <a:r>
              <a:rPr lang="en-US" dirty="0"/>
              <a:t>Manage a single API configuration and Lambda function for multiple environment stages</a:t>
            </a:r>
          </a:p>
        </p:txBody>
      </p:sp>
    </p:spTree>
    <p:extLst>
      <p:ext uri="{BB962C8B-B14F-4D97-AF65-F5344CB8AC3E}">
        <p14:creationId xmlns:p14="http://schemas.microsoft.com/office/powerpoint/2010/main" val="12070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06109-FC6B-6D48-858E-D50796FE5DBA}"/>
              </a:ext>
            </a:extLst>
          </p:cNvPr>
          <p:cNvSpPr>
            <a:spLocks noGrp="1"/>
          </p:cNvSpPr>
          <p:nvPr>
            <p:ph type="title"/>
          </p:nvPr>
        </p:nvSpPr>
        <p:spPr/>
        <p:txBody>
          <a:bodyPr/>
          <a:lstStyle/>
          <a:p>
            <a:r>
              <a:rPr lang="en-US" dirty="0"/>
              <a:t>Traffic Shifting in Lambda Aliases</a:t>
            </a:r>
          </a:p>
        </p:txBody>
      </p:sp>
      <p:sp>
        <p:nvSpPr>
          <p:cNvPr id="3" name="Content Placeholder 2">
            <a:extLst>
              <a:ext uri="{FF2B5EF4-FFF2-40B4-BE49-F238E27FC236}">
                <a16:creationId xmlns:a16="http://schemas.microsoft.com/office/drawing/2014/main" id="{198695B5-A076-DB4F-BF95-1AEFE9346343}"/>
              </a:ext>
            </a:extLst>
          </p:cNvPr>
          <p:cNvSpPr>
            <a:spLocks noGrp="1"/>
          </p:cNvSpPr>
          <p:nvPr>
            <p:ph idx="1"/>
          </p:nvPr>
        </p:nvSpPr>
        <p:spPr/>
        <p:txBody>
          <a:bodyPr/>
          <a:lstStyle/>
          <a:p>
            <a:r>
              <a:rPr lang="en-US" dirty="0">
                <a:solidFill>
                  <a:schemeClr val="accent1"/>
                </a:solidFill>
              </a:rPr>
              <a:t>Apply a “weight” to Lambda function aliases to shift traffic between two versions</a:t>
            </a:r>
          </a:p>
          <a:p>
            <a:pPr marL="342900" indent="-342900">
              <a:buFont typeface="Arial" panose="020B0604020202020204" pitchFamily="34" charset="0"/>
              <a:buChar char="•"/>
            </a:pPr>
            <a:r>
              <a:rPr lang="en-US" dirty="0"/>
              <a:t>Create “canary” deploys</a:t>
            </a:r>
          </a:p>
          <a:p>
            <a:pPr marL="342900" indent="-342900">
              <a:buFont typeface="Arial" panose="020B0604020202020204" pitchFamily="34" charset="0"/>
              <a:buChar char="•"/>
            </a:pPr>
            <a:r>
              <a:rPr lang="en-US" dirty="0"/>
              <a:t>Do blue/green deployments between versions</a:t>
            </a:r>
          </a:p>
          <a:p>
            <a:pPr marL="342900" indent="-342900">
              <a:buFont typeface="Arial" panose="020B0604020202020204" pitchFamily="34" charset="0"/>
              <a:buChar char="•"/>
            </a:pPr>
            <a:r>
              <a:rPr lang="en-US" dirty="0"/>
              <a:t>See different metrics and logs</a:t>
            </a:r>
          </a:p>
          <a:p>
            <a:pPr marL="342900" indent="-342900">
              <a:buFont typeface="Arial" panose="020B0604020202020204" pitchFamily="34" charset="0"/>
              <a:buChar char="•"/>
            </a:pPr>
            <a:r>
              <a:rPr lang="en-US" dirty="0"/>
              <a:t>Test new functionality and rollback quickly</a:t>
            </a:r>
          </a:p>
        </p:txBody>
      </p:sp>
    </p:spTree>
    <p:extLst>
      <p:ext uri="{BB962C8B-B14F-4D97-AF65-F5344CB8AC3E}">
        <p14:creationId xmlns:p14="http://schemas.microsoft.com/office/powerpoint/2010/main" val="72460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D690-0CFE-484E-B4EB-EC742FA35C07}"/>
              </a:ext>
            </a:extLst>
          </p:cNvPr>
          <p:cNvSpPr>
            <a:spLocks noGrp="1"/>
          </p:cNvSpPr>
          <p:nvPr>
            <p:ph type="title"/>
          </p:nvPr>
        </p:nvSpPr>
        <p:spPr/>
        <p:txBody>
          <a:bodyPr/>
          <a:lstStyle/>
          <a:p>
            <a:r>
              <a:rPr lang="en-US" dirty="0"/>
              <a:t>Canary Deployment Preference</a:t>
            </a:r>
          </a:p>
        </p:txBody>
      </p:sp>
      <p:sp>
        <p:nvSpPr>
          <p:cNvPr id="3" name="Content Placeholder 2">
            <a:extLst>
              <a:ext uri="{FF2B5EF4-FFF2-40B4-BE49-F238E27FC236}">
                <a16:creationId xmlns:a16="http://schemas.microsoft.com/office/drawing/2014/main" id="{38176F44-6A90-3244-AE01-02EC8D897069}"/>
              </a:ext>
            </a:extLst>
          </p:cNvPr>
          <p:cNvSpPr>
            <a:spLocks noGrp="1"/>
          </p:cNvSpPr>
          <p:nvPr>
            <p:ph idx="1"/>
          </p:nvPr>
        </p:nvSpPr>
        <p:spPr/>
        <p:txBody>
          <a:bodyPr/>
          <a:lstStyle/>
          <a:p>
            <a:pPr marL="342900" indent="-342900">
              <a:buFont typeface="Arial" panose="020B0604020202020204" pitchFamily="34" charset="0"/>
              <a:buChar char="•"/>
            </a:pPr>
            <a:r>
              <a:rPr lang="en-US" dirty="0" err="1">
                <a:latin typeface="Courier" pitchFamily="2" charset="0"/>
              </a:rPr>
              <a:t>Canary</a:t>
            </a:r>
            <a:r>
              <a:rPr lang="en-US" dirty="0" err="1">
                <a:solidFill>
                  <a:schemeClr val="accent1"/>
                </a:solidFill>
                <a:latin typeface="Courier" pitchFamily="2" charset="0"/>
              </a:rPr>
              <a:t>X</a:t>
            </a:r>
            <a:r>
              <a:rPr lang="en-US" dirty="0" err="1">
                <a:latin typeface="Courier" pitchFamily="2" charset="0"/>
              </a:rPr>
              <a:t>Percent</a:t>
            </a:r>
            <a:r>
              <a:rPr lang="en-US" dirty="0" err="1">
                <a:solidFill>
                  <a:schemeClr val="accent1"/>
                </a:solidFill>
                <a:latin typeface="Courier" pitchFamily="2" charset="0"/>
              </a:rPr>
              <a:t>Y</a:t>
            </a:r>
            <a:r>
              <a:rPr lang="en-US" dirty="0" err="1">
                <a:latin typeface="Courier" pitchFamily="2"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X% </a:t>
            </a:r>
            <a:r>
              <a:rPr lang="en-US" dirty="0"/>
              <a:t>traffic to new function, wait for Y minutes, shift all traffic</a:t>
            </a:r>
          </a:p>
          <a:p>
            <a:pPr marL="1085850" lvl="1" indent="-342900">
              <a:buFont typeface="Arial" panose="020B0604020202020204" pitchFamily="34" charset="0"/>
              <a:buChar char="•"/>
            </a:pPr>
            <a:r>
              <a:rPr lang="en-US" dirty="0"/>
              <a:t>X = 10, Y = 5, 10, 15, 30</a:t>
            </a:r>
          </a:p>
          <a:p>
            <a:pPr marL="342900" indent="-342900">
              <a:buFont typeface="Arial" panose="020B0604020202020204" pitchFamily="34" charset="0"/>
              <a:buChar char="•"/>
            </a:pPr>
            <a:r>
              <a:rPr lang="en-US" dirty="0" err="1">
                <a:latin typeface="Courier" pitchFamily="2" charset="0"/>
              </a:rPr>
              <a:t>Linear</a:t>
            </a:r>
            <a:r>
              <a:rPr lang="en-US" dirty="0" err="1">
                <a:solidFill>
                  <a:schemeClr val="accent1"/>
                </a:solidFill>
                <a:latin typeface="Courier" pitchFamily="2" charset="0"/>
              </a:rPr>
              <a:t>X</a:t>
            </a:r>
            <a:r>
              <a:rPr lang="en-US" dirty="0" err="1">
                <a:latin typeface="Courier" pitchFamily="2" charset="0"/>
              </a:rPr>
              <a:t>PercentEvery</a:t>
            </a:r>
            <a:r>
              <a:rPr lang="en-US" dirty="0" err="1">
                <a:solidFill>
                  <a:schemeClr val="accent1"/>
                </a:solidFill>
                <a:latin typeface="Courier" pitchFamily="2" charset="0"/>
              </a:rPr>
              <a:t>Y</a:t>
            </a:r>
            <a:r>
              <a:rPr lang="en-US" dirty="0" err="1">
                <a:latin typeface="Courier" pitchFamily="2" charset="0"/>
              </a:rPr>
              <a:t>Minutes</a:t>
            </a:r>
            <a:r>
              <a:rPr lang="en-US" dirty="0"/>
              <a:t>: X% traffic every Y minutes</a:t>
            </a:r>
          </a:p>
          <a:p>
            <a:pPr marL="1085850" lvl="1" indent="-342900">
              <a:buFont typeface="Arial" panose="020B0604020202020204" pitchFamily="34" charset="0"/>
              <a:buChar char="•"/>
            </a:pPr>
            <a:r>
              <a:rPr lang="en-US" dirty="0"/>
              <a:t>X = 10, Y = 1, 2, 3, 10</a:t>
            </a:r>
          </a:p>
          <a:p>
            <a:pPr marL="342900" indent="-342900">
              <a:buFont typeface="Arial" panose="020B0604020202020204" pitchFamily="34" charset="0"/>
              <a:buChar char="•"/>
            </a:pPr>
            <a:r>
              <a:rPr lang="en-US" dirty="0" err="1">
                <a:latin typeface="Courier" pitchFamily="2" charset="0"/>
              </a:rPr>
              <a:t>AllAtOnce</a:t>
            </a:r>
            <a:r>
              <a:rPr lang="en-US" dirty="0"/>
              <a:t>: all traffic at one</a:t>
            </a:r>
          </a:p>
        </p:txBody>
      </p:sp>
    </p:spTree>
    <p:extLst>
      <p:ext uri="{BB962C8B-B14F-4D97-AF65-F5344CB8AC3E}">
        <p14:creationId xmlns:p14="http://schemas.microsoft.com/office/powerpoint/2010/main" val="27452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C947AF-83BA-BA46-9DD1-3074FBBFAEC4}"/>
              </a:ext>
            </a:extLst>
          </p:cNvPr>
          <p:cNvSpPr>
            <a:spLocks noGrp="1"/>
          </p:cNvSpPr>
          <p:nvPr>
            <p:ph sz="quarter" idx="10"/>
          </p:nvPr>
        </p:nvSpPr>
        <p:spPr/>
        <p:txBody>
          <a:bodyPr/>
          <a:lstStyle/>
          <a:p>
            <a:r>
              <a:rPr lang="en-US" dirty="0"/>
              <a:t>Canary Deployments using SAM</a:t>
            </a:r>
          </a:p>
        </p:txBody>
      </p:sp>
    </p:spTree>
    <p:extLst>
      <p:ext uri="{BB962C8B-B14F-4D97-AF65-F5344CB8AC3E}">
        <p14:creationId xmlns:p14="http://schemas.microsoft.com/office/powerpoint/2010/main" val="71498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6B294-3C70-574E-B95B-A33029716C92}"/>
              </a:ext>
            </a:extLst>
          </p:cNvPr>
          <p:cNvSpPr>
            <a:spLocks noGrp="1"/>
          </p:cNvSpPr>
          <p:nvPr>
            <p:ph type="title"/>
          </p:nvPr>
        </p:nvSpPr>
        <p:spPr/>
        <p:txBody>
          <a:bodyPr/>
          <a:lstStyle/>
          <a:p>
            <a:r>
              <a:rPr lang="en-US" dirty="0"/>
              <a:t>Logging and Metrics are a universal right!</a:t>
            </a:r>
          </a:p>
        </p:txBody>
      </p:sp>
      <p:sp>
        <p:nvSpPr>
          <p:cNvPr id="3" name="Content Placeholder 2">
            <a:extLst>
              <a:ext uri="{FF2B5EF4-FFF2-40B4-BE49-F238E27FC236}">
                <a16:creationId xmlns:a16="http://schemas.microsoft.com/office/drawing/2014/main" id="{B93E8D10-8707-1345-A599-76535716F9EB}"/>
              </a:ext>
            </a:extLst>
          </p:cNvPr>
          <p:cNvSpPr>
            <a:spLocks noGrp="1"/>
          </p:cNvSpPr>
          <p:nvPr>
            <p:ph idx="1"/>
          </p:nvPr>
        </p:nvSpPr>
        <p:spPr>
          <a:xfrm>
            <a:off x="340592" y="1009332"/>
            <a:ext cx="8205304" cy="3553926"/>
          </a:xfrm>
        </p:spPr>
        <p:txBody>
          <a:bodyPr/>
          <a:lstStyle/>
          <a:p>
            <a:r>
              <a:rPr lang="en-US" b="1" dirty="0" err="1"/>
              <a:t>CloudWatch</a:t>
            </a:r>
            <a:r>
              <a:rPr lang="en-US" b="1" dirty="0"/>
              <a:t> Metrics:</a:t>
            </a:r>
          </a:p>
          <a:p>
            <a:pPr marL="342900" indent="-342900">
              <a:buFont typeface="Arial" charset="0"/>
              <a:buChar char="•"/>
            </a:pPr>
            <a:r>
              <a:rPr lang="en-US" sz="2000" dirty="0"/>
              <a:t>6 Built in metrics for Lambda</a:t>
            </a:r>
          </a:p>
          <a:p>
            <a:pPr marL="1085850" lvl="1" indent="-342900">
              <a:buFont typeface="Arial" charset="0"/>
              <a:buChar char="•"/>
            </a:pPr>
            <a:r>
              <a:rPr lang="en-US" sz="1800" dirty="0"/>
              <a:t>Invocation Count, Invocation duration, Invocation errors, Throttled Invocation, Iterator Age, DLQ Errors</a:t>
            </a:r>
          </a:p>
          <a:p>
            <a:pPr marL="1085850" lvl="1" indent="-342900">
              <a:buFont typeface="Arial" charset="0"/>
              <a:buChar char="•"/>
            </a:pPr>
            <a:r>
              <a:rPr lang="en-US" sz="1800" dirty="0"/>
              <a:t>Can call “put-metric-data” from your function code for custom metrics</a:t>
            </a:r>
          </a:p>
          <a:p>
            <a:pPr marL="342900" indent="-342900">
              <a:buFont typeface="Arial" charset="0"/>
              <a:buChar char="•"/>
            </a:pPr>
            <a:r>
              <a:rPr lang="en-US" sz="2000" dirty="0"/>
              <a:t>7 Built in metrics for API-Gateway</a:t>
            </a:r>
          </a:p>
          <a:p>
            <a:pPr marL="1085850" lvl="1" indent="-342900">
              <a:buFont typeface="Arial" charset="0"/>
              <a:buChar char="•"/>
            </a:pPr>
            <a:r>
              <a:rPr lang="en-US" sz="1800" dirty="0"/>
              <a:t>API Calls Count, Latency, 4XXs, 5XXs, Integration Latency, Cache Hit Count, Cache Miss Count</a:t>
            </a:r>
          </a:p>
          <a:p>
            <a:pPr marL="1085850" lvl="1" indent="-342900">
              <a:buFont typeface="Arial" charset="0"/>
              <a:buChar char="•"/>
            </a:pPr>
            <a:r>
              <a:rPr lang="en-US" sz="1800" dirty="0"/>
              <a:t>Error and Cache metrics now support </a:t>
            </a:r>
            <a:r>
              <a:rPr lang="en-US" sz="1800" i="1" dirty="0"/>
              <a:t>averages</a:t>
            </a:r>
            <a:r>
              <a:rPr lang="en-US" sz="1800" dirty="0"/>
              <a:t> and </a:t>
            </a:r>
            <a:r>
              <a:rPr lang="en-US" sz="1800" i="1" dirty="0"/>
              <a:t>percentiles</a:t>
            </a:r>
          </a:p>
        </p:txBody>
      </p:sp>
      <p:pic>
        <p:nvPicPr>
          <p:cNvPr id="4" name="Picture 3">
            <a:extLst>
              <a:ext uri="{FF2B5EF4-FFF2-40B4-BE49-F238E27FC236}">
                <a16:creationId xmlns:a16="http://schemas.microsoft.com/office/drawing/2014/main" id="{0A73DFB9-0C57-7E46-8444-A21F374EB6D6}"/>
              </a:ext>
            </a:extLst>
          </p:cNvPr>
          <p:cNvPicPr>
            <a:picLocks noChangeAspect="1"/>
          </p:cNvPicPr>
          <p:nvPr/>
        </p:nvPicPr>
        <p:blipFill>
          <a:blip r:embed="rId2"/>
          <a:stretch>
            <a:fillRect/>
          </a:stretch>
        </p:blipFill>
        <p:spPr>
          <a:xfrm>
            <a:off x="7875270" y="219826"/>
            <a:ext cx="1089659" cy="1230357"/>
          </a:xfrm>
          <a:prstGeom prst="rect">
            <a:avLst/>
          </a:prstGeom>
        </p:spPr>
      </p:pic>
    </p:spTree>
    <p:extLst>
      <p:ext uri="{BB962C8B-B14F-4D97-AF65-F5344CB8AC3E}">
        <p14:creationId xmlns:p14="http://schemas.microsoft.com/office/powerpoint/2010/main" val="359984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a:t>AWS </a:t>
            </a:r>
            <a:r>
              <a:rPr lang="en-US" sz="2000" dirty="0" err="1"/>
              <a:t>Fargate</a:t>
            </a:r>
            <a:r>
              <a:rPr lang="en-US" sz="2000" dirty="0"/>
              <a:t> &amp; Amazon ECS</a:t>
            </a:r>
          </a:p>
          <a:p>
            <a:r>
              <a:rPr lang="en-US" sz="2000" dirty="0">
                <a:hlinkClick r:id="rId2"/>
              </a:rPr>
              <a:t>https://aws.amazon.com/ecs</a:t>
            </a:r>
            <a:endParaRPr lang="en-US" sz="2000" dirty="0"/>
          </a:p>
          <a:p>
            <a:r>
              <a:rPr lang="en-US" sz="2000" dirty="0">
                <a:hlinkClick r:id="rId3"/>
              </a:rPr>
              <a:t>https://aws.amazon.com/fargate</a:t>
            </a:r>
            <a:endParaRPr lang="en-US" sz="2000" dirty="0"/>
          </a:p>
          <a:p>
            <a:endParaRPr lang="en-US" sz="2000" dirty="0"/>
          </a:p>
          <a:p>
            <a:r>
              <a:rPr lang="en-US" sz="2000" dirty="0" err="1"/>
              <a:t>Serverless</a:t>
            </a:r>
            <a:endParaRPr lang="en-US" sz="2000" dirty="0"/>
          </a:p>
          <a:p>
            <a:r>
              <a:rPr lang="en-US" sz="2000" dirty="0">
                <a:hlinkClick r:id="rId4"/>
              </a:rPr>
              <a:t>https://aws.amazon.com/serverless/</a:t>
            </a:r>
            <a:endParaRPr lang="en-US" sz="2000" dirty="0"/>
          </a:p>
          <a:p>
            <a:endParaRPr lang="en-US" sz="2000" dirty="0"/>
          </a:p>
          <a:p>
            <a:r>
              <a:rPr lang="en-US" sz="2000" dirty="0"/>
              <a:t>Kubernetes</a:t>
            </a:r>
          </a:p>
          <a:p>
            <a:r>
              <a:rPr lang="en-US" sz="2000" dirty="0">
                <a:hlinkClick r:id="rId5"/>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Any app, any language</a:t>
            </a:r>
          </a:p>
          <a:p>
            <a:pPr marL="342900" indent="-342900">
              <a:buFont typeface="Arial" panose="020B0604020202020204" pitchFamily="34" charset="0"/>
              <a:buChar char="•"/>
            </a:pPr>
            <a:r>
              <a:rPr lang="en-US" dirty="0"/>
              <a:t>Test and deploy same artifact</a:t>
            </a:r>
          </a:p>
          <a:p>
            <a:pPr marL="342900" indent="-342900">
              <a:buFont typeface="Arial" panose="020B0604020202020204" pitchFamily="34" charset="0"/>
              <a:buChar char="•"/>
            </a:pPr>
            <a:r>
              <a:rPr lang="en-US" dirty="0"/>
              <a:t>Self-contained services</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p:txBody>
      </p:sp>
      <p:sp>
        <p:nvSpPr>
          <p:cNvPr id="6" name="Group">
            <a:extLst>
              <a:ext uri="{FF2B5EF4-FFF2-40B4-BE49-F238E27FC236}">
                <a16:creationId xmlns:a16="http://schemas.microsoft.com/office/drawing/2014/main" id="{69379D9F-2F12-224A-A8F6-706D1AD46F3F}"/>
              </a:ext>
            </a:extLst>
          </p:cNvPr>
          <p:cNvSpPr>
            <a:spLocks noChangeAspect="1"/>
          </p:cNvSpPr>
          <p:nvPr/>
        </p:nvSpPr>
        <p:spPr>
          <a:xfrm>
            <a:off x="5482235" y="1009332"/>
            <a:ext cx="3059858" cy="2939873"/>
          </a:xfrm>
          <a:prstGeom prst="roundRect">
            <a:avLst>
              <a:gd name="adj" fmla="val 15000"/>
            </a:avLst>
          </a:prstGeom>
          <a:solidFill>
            <a:srgbClr val="FFFFFF"/>
          </a:solidFill>
          <a:ln w="25400">
            <a:solidFill>
              <a:srgbClr val="FF9600"/>
            </a:solidFill>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474746"/>
              </a:solidFill>
              <a:effectLst/>
              <a:uLnTx/>
              <a:uFillTx/>
              <a:cs typeface="Arial"/>
              <a:sym typeface="Arial"/>
            </a:endParaRPr>
          </a:p>
        </p:txBody>
      </p:sp>
      <p:grpSp>
        <p:nvGrpSpPr>
          <p:cNvPr id="24" name="Group 23">
            <a:extLst>
              <a:ext uri="{FF2B5EF4-FFF2-40B4-BE49-F238E27FC236}">
                <a16:creationId xmlns:a16="http://schemas.microsoft.com/office/drawing/2014/main" id="{CB1F3DCF-41DC-284A-867A-83689785585E}"/>
              </a:ext>
            </a:extLst>
          </p:cNvPr>
          <p:cNvGrpSpPr/>
          <p:nvPr/>
        </p:nvGrpSpPr>
        <p:grpSpPr>
          <a:xfrm>
            <a:off x="7213969" y="1470182"/>
            <a:ext cx="935156" cy="764367"/>
            <a:chOff x="7213969" y="1470182"/>
            <a:chExt cx="935156" cy="764367"/>
          </a:xfrm>
        </p:grpSpPr>
        <p:grpSp>
          <p:nvGrpSpPr>
            <p:cNvPr id="10" name="Group 9">
              <a:extLst>
                <a:ext uri="{FF2B5EF4-FFF2-40B4-BE49-F238E27FC236}">
                  <a16:creationId xmlns:a16="http://schemas.microsoft.com/office/drawing/2014/main" id="{22F0C110-FE11-0842-B96D-465B48D05001}"/>
                </a:ext>
              </a:extLst>
            </p:cNvPr>
            <p:cNvGrpSpPr>
              <a:grpSpLocks noChangeAspect="1"/>
            </p:cNvGrpSpPr>
            <p:nvPr/>
          </p:nvGrpSpPr>
          <p:grpSpPr>
            <a:xfrm>
              <a:off x="7213969" y="1470182"/>
              <a:ext cx="935156" cy="764367"/>
              <a:chOff x="4798880" y="1261136"/>
              <a:chExt cx="1227247" cy="1003120"/>
            </a:xfrm>
          </p:grpSpPr>
          <p:sp>
            <p:nvSpPr>
              <p:cNvPr id="11" name="Polygon">
                <a:extLst>
                  <a:ext uri="{FF2B5EF4-FFF2-40B4-BE49-F238E27FC236}">
                    <a16:creationId xmlns:a16="http://schemas.microsoft.com/office/drawing/2014/main" id="{C55FF32C-9186-ED45-B520-9558486F229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12" name="Group">
                <a:extLst>
                  <a:ext uri="{FF2B5EF4-FFF2-40B4-BE49-F238E27FC236}">
                    <a16:creationId xmlns:a16="http://schemas.microsoft.com/office/drawing/2014/main" id="{58125B10-5E36-0741-9E1E-93625B51D34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1" name="Image" descr="Image">
              <a:extLst>
                <a:ext uri="{FF2B5EF4-FFF2-40B4-BE49-F238E27FC236}">
                  <a16:creationId xmlns:a16="http://schemas.microsoft.com/office/drawing/2014/main" id="{2964753A-D4DE-7745-B1A2-B4C1FEC903BC}"/>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25" name="Group 24">
            <a:extLst>
              <a:ext uri="{FF2B5EF4-FFF2-40B4-BE49-F238E27FC236}">
                <a16:creationId xmlns:a16="http://schemas.microsoft.com/office/drawing/2014/main" id="{839E8538-5C05-4C4B-8BA4-C8D40A6393A7}"/>
              </a:ext>
            </a:extLst>
          </p:cNvPr>
          <p:cNvGrpSpPr/>
          <p:nvPr/>
        </p:nvGrpSpPr>
        <p:grpSpPr>
          <a:xfrm>
            <a:off x="7226665" y="2709693"/>
            <a:ext cx="935156" cy="764367"/>
            <a:chOff x="7213969" y="1470182"/>
            <a:chExt cx="935156" cy="764367"/>
          </a:xfrm>
        </p:grpSpPr>
        <p:grpSp>
          <p:nvGrpSpPr>
            <p:cNvPr id="26" name="Group 25">
              <a:extLst>
                <a:ext uri="{FF2B5EF4-FFF2-40B4-BE49-F238E27FC236}">
                  <a16:creationId xmlns:a16="http://schemas.microsoft.com/office/drawing/2014/main" id="{6D7CCEED-482A-C647-8447-C15B3BC4D3BE}"/>
                </a:ext>
              </a:extLst>
            </p:cNvPr>
            <p:cNvGrpSpPr>
              <a:grpSpLocks noChangeAspect="1"/>
            </p:cNvGrpSpPr>
            <p:nvPr/>
          </p:nvGrpSpPr>
          <p:grpSpPr>
            <a:xfrm>
              <a:off x="7213969" y="1470182"/>
              <a:ext cx="935156" cy="764367"/>
              <a:chOff x="4798880" y="1261136"/>
              <a:chExt cx="1227247" cy="1003120"/>
            </a:xfrm>
          </p:grpSpPr>
          <p:sp>
            <p:nvSpPr>
              <p:cNvPr id="28" name="Polygon">
                <a:extLst>
                  <a:ext uri="{FF2B5EF4-FFF2-40B4-BE49-F238E27FC236}">
                    <a16:creationId xmlns:a16="http://schemas.microsoft.com/office/drawing/2014/main" id="{9C20CDAD-3FFE-0C43-B26C-07E4F94155D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29" name="Group">
                <a:extLst>
                  <a:ext uri="{FF2B5EF4-FFF2-40B4-BE49-F238E27FC236}">
                    <a16:creationId xmlns:a16="http://schemas.microsoft.com/office/drawing/2014/main" id="{F3133292-C892-254A-B088-CD62217D64A4}"/>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27" name="Image" descr="Image">
              <a:extLst>
                <a:ext uri="{FF2B5EF4-FFF2-40B4-BE49-F238E27FC236}">
                  <a16:creationId xmlns:a16="http://schemas.microsoft.com/office/drawing/2014/main" id="{DD220CD0-7F20-2848-B5E1-D58AFB7145D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0" name="Group 29">
            <a:extLst>
              <a:ext uri="{FF2B5EF4-FFF2-40B4-BE49-F238E27FC236}">
                <a16:creationId xmlns:a16="http://schemas.microsoft.com/office/drawing/2014/main" id="{07CAD695-3748-084E-B329-2A054BF4CA32}"/>
              </a:ext>
            </a:extLst>
          </p:cNvPr>
          <p:cNvGrpSpPr/>
          <p:nvPr/>
        </p:nvGrpSpPr>
        <p:grpSpPr>
          <a:xfrm>
            <a:off x="5867759" y="2711210"/>
            <a:ext cx="935156" cy="764367"/>
            <a:chOff x="7213969" y="1470182"/>
            <a:chExt cx="935156" cy="764367"/>
          </a:xfrm>
        </p:grpSpPr>
        <p:grpSp>
          <p:nvGrpSpPr>
            <p:cNvPr id="31" name="Group 30">
              <a:extLst>
                <a:ext uri="{FF2B5EF4-FFF2-40B4-BE49-F238E27FC236}">
                  <a16:creationId xmlns:a16="http://schemas.microsoft.com/office/drawing/2014/main" id="{A18A57EC-6B34-1045-9A6C-CC6165800358}"/>
                </a:ext>
              </a:extLst>
            </p:cNvPr>
            <p:cNvGrpSpPr>
              <a:grpSpLocks noChangeAspect="1"/>
            </p:cNvGrpSpPr>
            <p:nvPr/>
          </p:nvGrpSpPr>
          <p:grpSpPr>
            <a:xfrm>
              <a:off x="7213969" y="1470182"/>
              <a:ext cx="935156" cy="764367"/>
              <a:chOff x="4798880" y="1261136"/>
              <a:chExt cx="1227247" cy="1003120"/>
            </a:xfrm>
          </p:grpSpPr>
          <p:sp>
            <p:nvSpPr>
              <p:cNvPr id="33" name="Polygon">
                <a:extLst>
                  <a:ext uri="{FF2B5EF4-FFF2-40B4-BE49-F238E27FC236}">
                    <a16:creationId xmlns:a16="http://schemas.microsoft.com/office/drawing/2014/main" id="{F970FFA5-2B1F-1C48-9BDC-92E3F85535E6}"/>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4" name="Group">
                <a:extLst>
                  <a:ext uri="{FF2B5EF4-FFF2-40B4-BE49-F238E27FC236}">
                    <a16:creationId xmlns:a16="http://schemas.microsoft.com/office/drawing/2014/main" id="{ACC8219C-0075-7241-A1AE-59232EADA2EF}"/>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2" name="Image" descr="Image">
              <a:extLst>
                <a:ext uri="{FF2B5EF4-FFF2-40B4-BE49-F238E27FC236}">
                  <a16:creationId xmlns:a16="http://schemas.microsoft.com/office/drawing/2014/main" id="{5ABEC661-993B-8B40-A9F5-F1F517B614A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grpSp>
        <p:nvGrpSpPr>
          <p:cNvPr id="35" name="Group 34">
            <a:extLst>
              <a:ext uri="{FF2B5EF4-FFF2-40B4-BE49-F238E27FC236}">
                <a16:creationId xmlns:a16="http://schemas.microsoft.com/office/drawing/2014/main" id="{12997CC7-961D-5440-BF5D-B628FD8AE8C8}"/>
              </a:ext>
            </a:extLst>
          </p:cNvPr>
          <p:cNvGrpSpPr/>
          <p:nvPr/>
        </p:nvGrpSpPr>
        <p:grpSpPr>
          <a:xfrm>
            <a:off x="5876330" y="1466779"/>
            <a:ext cx="935156" cy="764367"/>
            <a:chOff x="7213969" y="1470182"/>
            <a:chExt cx="935156" cy="764367"/>
          </a:xfrm>
        </p:grpSpPr>
        <p:grpSp>
          <p:nvGrpSpPr>
            <p:cNvPr id="36" name="Group 35">
              <a:extLst>
                <a:ext uri="{FF2B5EF4-FFF2-40B4-BE49-F238E27FC236}">
                  <a16:creationId xmlns:a16="http://schemas.microsoft.com/office/drawing/2014/main" id="{16828FA2-00CD-CE4C-8624-1360E3A44F84}"/>
                </a:ext>
              </a:extLst>
            </p:cNvPr>
            <p:cNvGrpSpPr>
              <a:grpSpLocks noChangeAspect="1"/>
            </p:cNvGrpSpPr>
            <p:nvPr/>
          </p:nvGrpSpPr>
          <p:grpSpPr>
            <a:xfrm>
              <a:off x="7213969" y="1470182"/>
              <a:ext cx="935156" cy="764367"/>
              <a:chOff x="4798880" y="1261136"/>
              <a:chExt cx="1227247" cy="1003120"/>
            </a:xfrm>
          </p:grpSpPr>
          <p:sp>
            <p:nvSpPr>
              <p:cNvPr id="38" name="Polygon">
                <a:extLst>
                  <a:ext uri="{FF2B5EF4-FFF2-40B4-BE49-F238E27FC236}">
                    <a16:creationId xmlns:a16="http://schemas.microsoft.com/office/drawing/2014/main" id="{CDDB58AB-F931-8342-82A0-2EA7F2F058B3}"/>
                  </a:ext>
                </a:extLst>
              </p:cNvPr>
              <p:cNvSpPr/>
              <p:nvPr/>
            </p:nvSpPr>
            <p:spPr>
              <a:xfrm>
                <a:off x="5028029" y="1358225"/>
                <a:ext cx="768949" cy="80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25400">
                <a:solidFill>
                  <a:srgbClr val="A7A7A7"/>
                </a:solidFill>
                <a:miter lim="400000"/>
              </a:ln>
            </p:spPr>
            <p:txBody>
              <a:bodyPr lIns="53578" tIns="53578" rIns="53578" bIns="53578" anchor="ctr"/>
              <a:lstStyle/>
              <a:p>
                <a:pPr marL="0" marR="0" lvl="0" indent="0" algn="ctr" defTabSz="584200" eaLnBrk="1" fontAlgn="auto" latinLnBrk="0" hangingPunct="0">
                  <a:lnSpc>
                    <a:spcPct val="100000"/>
                  </a:lnSpc>
                  <a:spcBef>
                    <a:spcPts val="0"/>
                  </a:spcBef>
                  <a:spcAft>
                    <a:spcPts val="0"/>
                  </a:spcAft>
                  <a:buClrTx/>
                  <a:buSzTx/>
                  <a:buFontTx/>
                  <a:buNone/>
                  <a:tabLst/>
                  <a:defRPr sz="1300">
                    <a:solidFill>
                      <a:srgbClr val="000000"/>
                    </a:solidFill>
                    <a:latin typeface="Helvetica Light"/>
                    <a:ea typeface="Helvetica Light"/>
                    <a:cs typeface="Helvetica Light"/>
                    <a:sym typeface="Helvetica Light"/>
                  </a:defRPr>
                </a:pPr>
                <a:endParaRPr kumimoji="0" sz="1300" b="0" i="0" u="none" strike="noStrike" kern="0" cap="none" spc="0" normalizeH="0" baseline="0" noProof="0">
                  <a:ln>
                    <a:noFill/>
                  </a:ln>
                  <a:solidFill>
                    <a:srgbClr val="000000"/>
                  </a:solidFill>
                  <a:effectLst/>
                  <a:uLnTx/>
                  <a:uFillTx/>
                  <a:latin typeface="Helvetica Light"/>
                  <a:ea typeface="Helvetica Light"/>
                  <a:cs typeface="Helvetica Light"/>
                  <a:sym typeface="Helvetica Light"/>
                </a:endParaRPr>
              </a:p>
            </p:txBody>
          </p:sp>
          <p:sp>
            <p:nvSpPr>
              <p:cNvPr id="39" name="Group">
                <a:extLst>
                  <a:ext uri="{FF2B5EF4-FFF2-40B4-BE49-F238E27FC236}">
                    <a16:creationId xmlns:a16="http://schemas.microsoft.com/office/drawing/2014/main" id="{DFC923EA-972A-EA4E-9EB3-851B3E395CEB}"/>
                  </a:ext>
                </a:extLst>
              </p:cNvPr>
              <p:cNvSpPr/>
              <p:nvPr/>
            </p:nvSpPr>
            <p:spPr>
              <a:xfrm>
                <a:off x="4798880" y="1261136"/>
                <a:ext cx="1227247" cy="1003120"/>
              </a:xfrm>
              <a:prstGeom prst="roundRect">
                <a:avLst>
                  <a:gd name="adj" fmla="val 12626"/>
                </a:avLst>
              </a:prstGeom>
              <a:ln w="25400">
                <a:solidFill>
                  <a:srgbClr val="FF9600"/>
                </a:solidFill>
                <a:custDash>
                  <a:ds d="200000" sp="200000"/>
                </a:custDash>
                <a:miter lim="400000"/>
              </a:ln>
            </p:spPr>
            <p:txBody>
              <a:bodyPr lIns="45719" rIns="45719" anchor="ctr"/>
              <a:lstStyle/>
              <a:p>
                <a:pPr marL="0" marR="0" lvl="0" indent="0" defTabSz="91440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74746"/>
                  </a:solidFill>
                  <a:effectLst/>
                  <a:uLnTx/>
                  <a:uFillTx/>
                  <a:cs typeface="Arial"/>
                  <a:sym typeface="Arial"/>
                </a:endParaRPr>
              </a:p>
            </p:txBody>
          </p:sp>
        </p:grpSp>
        <p:pic>
          <p:nvPicPr>
            <p:cNvPr id="37" name="Image" descr="Image">
              <a:extLst>
                <a:ext uri="{FF2B5EF4-FFF2-40B4-BE49-F238E27FC236}">
                  <a16:creationId xmlns:a16="http://schemas.microsoft.com/office/drawing/2014/main" id="{9101009C-6934-054E-A8E7-E44957DC6E12}"/>
                </a:ext>
              </a:extLst>
            </p:cNvPr>
            <p:cNvPicPr>
              <a:picLocks noChangeAspect="1"/>
            </p:cNvPicPr>
            <p:nvPr/>
          </p:nvPicPr>
          <p:blipFill>
            <a:blip r:embed="rId2">
              <a:extLst/>
            </a:blip>
            <a:stretch>
              <a:fillRect/>
            </a:stretch>
          </p:blipFill>
          <p:spPr>
            <a:xfrm>
              <a:off x="7438994" y="1615482"/>
              <a:ext cx="467965" cy="388051"/>
            </a:xfrm>
            <a:prstGeom prst="rect">
              <a:avLst/>
            </a:prstGeom>
            <a:ln w="12700">
              <a:miter lim="400000"/>
            </a:ln>
          </p:spPr>
        </p:pic>
      </p:grpSp>
    </p:spTree>
    <p:extLst>
      <p:ext uri="{BB962C8B-B14F-4D97-AF65-F5344CB8AC3E}">
        <p14:creationId xmlns:p14="http://schemas.microsoft.com/office/powerpoint/2010/main" val="85356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Testing Containers Locally</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Build Your Application</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solidFill>
                <a:schemeClr val="bg1"/>
              </a:solidFill>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AWS </a:t>
            </a:r>
            <a:r>
              <a:rPr lang="en-US" dirty="0" err="1"/>
              <a:t>Fargate</a:t>
            </a:r>
            <a:r>
              <a:rPr lang="en-US" dirty="0"/>
              <a:t> and Amazon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9"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064524" y="2211947"/>
            <a:ext cx="2004075"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(Limited Preview)</a:t>
            </a:r>
            <a:endParaRPr lang="en-US" dirty="0">
              <a:solidFill>
                <a:schemeClr val="bg1"/>
              </a:solidFill>
            </a:endParaRPr>
          </a:p>
        </p:txBody>
      </p:sp>
      <p:pic>
        <p:nvPicPr>
          <p:cNvPr id="2" name="Picture 1">
            <a:extLst>
              <a:ext uri="{FF2B5EF4-FFF2-40B4-BE49-F238E27FC236}">
                <a16:creationId xmlns:a16="http://schemas.microsoft.com/office/drawing/2014/main" id="{D355FEFA-7CD0-324A-A475-B94D0BD29163}"/>
              </a:ext>
            </a:extLst>
          </p:cNvPr>
          <p:cNvPicPr>
            <a:picLocks noChangeAspect="1"/>
          </p:cNvPicPr>
          <p:nvPr/>
        </p:nvPicPr>
        <p:blipFill>
          <a:blip r:embed="rId12"/>
          <a:stretch>
            <a:fillRect/>
          </a:stretch>
        </p:blipFill>
        <p:spPr>
          <a:xfrm>
            <a:off x="574123" y="2977606"/>
            <a:ext cx="3818418" cy="1386576"/>
          </a:xfrm>
          <a:prstGeom prst="rect">
            <a:avLst/>
          </a:prstGeom>
        </p:spPr>
      </p:pic>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4" name="Picture 3">
            <a:extLst>
              <a:ext uri="{FF2B5EF4-FFF2-40B4-BE49-F238E27FC236}">
                <a16:creationId xmlns:a16="http://schemas.microsoft.com/office/drawing/2014/main" id="{2C0E28DE-614D-4C44-A5AD-5D1800068DBB}"/>
              </a:ext>
            </a:extLst>
          </p:cNvPr>
          <p:cNvPicPr>
            <a:picLocks noChangeAspect="1"/>
          </p:cNvPicPr>
          <p:nvPr/>
        </p:nvPicPr>
        <p:blipFill>
          <a:blip r:embed="rId3"/>
          <a:stretch>
            <a:fillRect/>
          </a:stretch>
        </p:blipFill>
        <p:spPr>
          <a:xfrm>
            <a:off x="5615288" y="890283"/>
            <a:ext cx="2465335" cy="2305820"/>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394372"/>
            <a:ext cx="3547544" cy="293620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a:solidFill>
                  <a:srgbClr val="000000"/>
                </a:solidFill>
                <a:latin typeface="Courier" pitchFamily="2" charset="0"/>
              </a:rPr>
              <a:t>{</a:t>
            </a:r>
          </a:p>
          <a:p>
            <a:r>
              <a:rPr lang="en-US" sz="1000" b="1" dirty="0">
                <a:solidFill>
                  <a:srgbClr val="000000"/>
                </a:solidFill>
                <a:latin typeface="Courier" pitchFamily="2" charset="0"/>
              </a:rPr>
              <a:t>  "family": ”greeting",</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containerDefinitions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"name": "name",</a:t>
            </a:r>
          </a:p>
          <a:p>
            <a:r>
              <a:rPr lang="en-US" sz="1000" b="1" dirty="0">
                <a:solidFill>
                  <a:srgbClr val="000000"/>
                </a:solidFill>
                <a:latin typeface="Courier" pitchFamily="2" charset="0"/>
              </a:rPr>
              <a:t>      "image": "</a:t>
            </a:r>
            <a:r>
              <a:rPr lang="en-US" sz="1000" b="1" dirty="0" err="1">
                <a:solidFill>
                  <a:srgbClr val="000000"/>
                </a:solidFill>
                <a:latin typeface="Courier" pitchFamily="2" charset="0"/>
              </a:rPr>
              <a:t>arungupta</a:t>
            </a:r>
            <a:r>
              <a:rPr lang="en-US" sz="1000" b="1" dirty="0">
                <a:solidFill>
                  <a:srgbClr val="000000"/>
                </a:solidFill>
                <a:latin typeface="Courier" pitchFamily="2" charset="0"/>
              </a:rPr>
              <a:t>/</a:t>
            </a:r>
            <a:r>
              <a:rPr lang="en-US" sz="1000" b="1" dirty="0" err="1">
                <a:solidFill>
                  <a:srgbClr val="000000"/>
                </a:solidFill>
                <a:latin typeface="Courier" pitchFamily="2" charset="0"/>
              </a:rPr>
              <a:t>greeting:latest</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r>
              <a:rPr lang="en-US" sz="1000" b="1" dirty="0" err="1">
                <a:solidFill>
                  <a:srgbClr val="000000"/>
                </a:solidFill>
                <a:latin typeface="Courier" pitchFamily="2" charset="0"/>
              </a:rPr>
              <a:t>cpu</a:t>
            </a:r>
            <a:r>
              <a:rPr lang="en-US" sz="1000" b="1" dirty="0">
                <a:solidFill>
                  <a:srgbClr val="000000"/>
                </a:solidFill>
                <a:latin typeface="Courier" pitchFamily="2" charset="0"/>
              </a:rPr>
              <a:t>": "256",</a:t>
            </a:r>
          </a:p>
          <a:p>
            <a:r>
              <a:rPr lang="en-US" sz="1000" b="1" dirty="0">
                <a:solidFill>
                  <a:srgbClr val="000000"/>
                </a:solidFill>
                <a:latin typeface="Courier" pitchFamily="2" charset="0"/>
              </a:rPr>
              <a:t>      "memory": "1024",</a:t>
            </a:r>
          </a:p>
          <a:p>
            <a:r>
              <a:rPr lang="en-US" sz="1000" b="1" dirty="0">
                <a:solidFill>
                  <a:srgbClr val="000000"/>
                </a:solidFill>
                <a:latin typeface="Courier" pitchFamily="2" charset="0"/>
              </a:rPr>
              <a:t>      "essential": true,</a:t>
            </a:r>
          </a:p>
          <a:p>
            <a:r>
              <a:rPr lang="en-US" sz="1000" b="1" dirty="0">
                <a:solidFill>
                  <a:srgbClr val="000000"/>
                </a:solidFill>
                <a:latin typeface="Courier" pitchFamily="2" charset="0"/>
              </a:rPr>
              <a:t>      "</a:t>
            </a:r>
            <a:r>
              <a:rPr lang="en-US" sz="1000" b="1" dirty="0" err="1">
                <a:solidFill>
                  <a:srgbClr val="000000"/>
                </a:solidFill>
                <a:latin typeface="Courier" pitchFamily="2" charset="0"/>
              </a:rPr>
              <a:t>portMappings</a:t>
            </a:r>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r>
              <a:rPr lang="en-US" sz="1000" b="1" dirty="0" err="1">
                <a:solidFill>
                  <a:srgbClr val="000000"/>
                </a:solidFill>
                <a:latin typeface="Courier" pitchFamily="2" charset="0"/>
              </a:rPr>
              <a:t>hostPort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a:t>
            </a:r>
            <a:r>
              <a:rPr lang="en-US" sz="1000" b="1" dirty="0" err="1">
                <a:solidFill>
                  <a:srgbClr val="000000"/>
                </a:solidFill>
                <a:latin typeface="Courier" pitchFamily="2" charset="0"/>
              </a:rPr>
              <a:t>containerPort</a:t>
            </a:r>
            <a:r>
              <a:rPr lang="en-US" sz="1000" b="1" dirty="0">
                <a:solidFill>
                  <a:srgbClr val="000000"/>
                </a:solidFill>
                <a:latin typeface="Courier" pitchFamily="2" charset="0"/>
              </a:rPr>
              <a:t>": ”8081",</a:t>
            </a:r>
          </a:p>
          <a:p>
            <a:r>
              <a:rPr lang="en-US" sz="1000" b="1" dirty="0">
                <a:solidFill>
                  <a:srgbClr val="000000"/>
                </a:solidFill>
                <a:latin typeface="Courier" pitchFamily="2" charset="0"/>
              </a:rPr>
              <a:t>          "protocol": "</a:t>
            </a:r>
            <a:r>
              <a:rPr lang="en-US" sz="1000" b="1" dirty="0" err="1">
                <a:solidFill>
                  <a:srgbClr val="000000"/>
                </a:solidFill>
                <a:latin typeface="Courier" pitchFamily="2" charset="0"/>
              </a:rPr>
              <a:t>tcp</a:t>
            </a:r>
            <a:r>
              <a:rPr lang="en-US" sz="1000" b="1" dirty="0">
                <a:solidFill>
                  <a:srgbClr val="000000"/>
                </a:solidFill>
                <a:latin typeface="Courier" pitchFamily="2" charset="0"/>
              </a:rPr>
              <a:t>"</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  ]</a:t>
            </a:r>
          </a:p>
          <a:p>
            <a:r>
              <a:rPr lang="en-US" sz="1000" b="1" dirty="0">
                <a:solidFill>
                  <a:srgbClr val="000000"/>
                </a:solidFill>
                <a:latin typeface="Courier" pitchFamily="2" charset="0"/>
              </a:rPr>
              <a:t>}</a:t>
            </a:r>
          </a:p>
        </p:txBody>
      </p:sp>
      <p:sp>
        <p:nvSpPr>
          <p:cNvPr id="2" name="Title 1"/>
          <p:cNvSpPr>
            <a:spLocks noGrp="1"/>
          </p:cNvSpPr>
          <p:nvPr>
            <p:ph type="title"/>
          </p:nvPr>
        </p:nvSpPr>
        <p:spPr/>
        <p:txBody>
          <a:bodyPr/>
          <a:lstStyle/>
          <a:p>
            <a:r>
              <a:rPr lang="en-US" dirty="0"/>
              <a:t>Task Definition</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p:txBody>
      </p:sp>
      <p:sp>
        <p:nvSpPr>
          <p:cNvPr id="8" name="Content Placeholder 2"/>
          <p:cNvSpPr txBox="1">
            <a:spLocks/>
          </p:cNvSpPr>
          <p:nvPr/>
        </p:nvSpPr>
        <p:spPr>
          <a:xfrm>
            <a:off x="487742" y="1078550"/>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pic>
        <p:nvPicPr>
          <p:cNvPr id="2" name="Picture 1">
            <a:extLst>
              <a:ext uri="{FF2B5EF4-FFF2-40B4-BE49-F238E27FC236}">
                <a16:creationId xmlns:a16="http://schemas.microsoft.com/office/drawing/2014/main" id="{A8716C73-9924-C849-B802-B5376C229E33}"/>
              </a:ext>
            </a:extLst>
          </p:cNvPr>
          <p:cNvPicPr>
            <a:picLocks noChangeAspect="1"/>
          </p:cNvPicPr>
          <p:nvPr/>
        </p:nvPicPr>
        <p:blipFill>
          <a:blip r:embed="rId3"/>
          <a:stretch>
            <a:fillRect/>
          </a:stretch>
        </p:blipFill>
        <p:spPr>
          <a:xfrm>
            <a:off x="5188020" y="1450636"/>
            <a:ext cx="2892603" cy="1631167"/>
          </a:xfrm>
          <a:prstGeom prst="rect">
            <a:avLst/>
          </a:prstGeom>
        </p:spPr>
      </p:pic>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Fargate</a:t>
            </a:r>
            <a:r>
              <a:rPr lang="en-US" dirty="0"/>
              <a:t> Visibility and Monitoring</a:t>
            </a:r>
          </a:p>
        </p:txBody>
      </p:sp>
      <p:grpSp>
        <p:nvGrpSpPr>
          <p:cNvPr id="32" name="Group 31">
            <a:extLst>
              <a:ext uri="{FF2B5EF4-FFF2-40B4-BE49-F238E27FC236}">
                <a16:creationId xmlns:a16="http://schemas.microsoft.com/office/drawing/2014/main" id="{4E6F2C91-6BBD-4F33-A566-0A67200B033B}"/>
              </a:ext>
            </a:extLst>
          </p:cNvPr>
          <p:cNvGrpSpPr/>
          <p:nvPr/>
        </p:nvGrpSpPr>
        <p:grpSpPr>
          <a:xfrm>
            <a:off x="281743" y="1571066"/>
            <a:ext cx="4643595" cy="1766739"/>
            <a:chOff x="285020" y="978195"/>
            <a:chExt cx="4643595" cy="1766739"/>
          </a:xfrm>
        </p:grpSpPr>
        <p:sp>
          <p:nvSpPr>
            <p:cNvPr id="13" name="Rectangle 12">
              <a:extLst>
                <a:ext uri="{FF2B5EF4-FFF2-40B4-BE49-F238E27FC236}">
                  <a16:creationId xmlns:a16="http://schemas.microsoft.com/office/drawing/2014/main" id="{173A8232-3296-4250-8D2A-6AB5C27A93B8}"/>
                </a:ext>
              </a:extLst>
            </p:cNvPr>
            <p:cNvSpPr/>
            <p:nvPr/>
          </p:nvSpPr>
          <p:spPr>
            <a:xfrm>
              <a:off x="355600" y="2375602"/>
              <a:ext cx="4572000" cy="369332"/>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Service-level metrics available</a:t>
              </a:r>
            </a:p>
          </p:txBody>
        </p:sp>
        <p:sp>
          <p:nvSpPr>
            <p:cNvPr id="14" name="Rectangle 13">
              <a:extLst>
                <a:ext uri="{FF2B5EF4-FFF2-40B4-BE49-F238E27FC236}">
                  <a16:creationId xmlns:a16="http://schemas.microsoft.com/office/drawing/2014/main" id="{C8A8B372-1115-4753-8571-81E4DA3600AF}"/>
                </a:ext>
              </a:extLst>
            </p:cNvPr>
            <p:cNvSpPr/>
            <p:nvPr/>
          </p:nvSpPr>
          <p:spPr>
            <a:xfrm>
              <a:off x="356615" y="978195"/>
              <a:ext cx="4572000" cy="646331"/>
            </a:xfrm>
            <a:prstGeom prst="rect">
              <a:avLst/>
            </a:prstGeom>
          </p:spPr>
          <p:txBody>
            <a:bodyPr>
              <a:spAutoFit/>
            </a:bodyPr>
            <a:lstStyle/>
            <a:p>
              <a:pPr>
                <a:spcAft>
                  <a:spcPts val="6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Logs</a:t>
              </a:r>
              <a:b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CloudWatch Events supported</a:t>
              </a:r>
            </a:p>
          </p:txBody>
        </p:sp>
        <p:cxnSp>
          <p:nvCxnSpPr>
            <p:cNvPr id="16" name="Straight Connector 15">
              <a:extLst>
                <a:ext uri="{FF2B5EF4-FFF2-40B4-BE49-F238E27FC236}">
                  <a16:creationId xmlns:a16="http://schemas.microsoft.com/office/drawing/2014/main" id="{B8D54FD0-EF3D-4E75-B9C7-4E2D06D8C056}"/>
                </a:ext>
              </a:extLst>
            </p:cNvPr>
            <p:cNvCxnSpPr>
              <a:cxnSpLocks/>
            </p:cNvCxnSpPr>
            <p:nvPr/>
          </p:nvCxnSpPr>
          <p:spPr>
            <a:xfrm>
              <a:off x="285020" y="2059010"/>
              <a:ext cx="438912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C4DCCD3B-3B8B-4668-A747-38606F4C42AC}"/>
              </a:ext>
            </a:extLst>
          </p:cNvPr>
          <p:cNvGrpSpPr/>
          <p:nvPr/>
        </p:nvGrpSpPr>
        <p:grpSpPr>
          <a:xfrm>
            <a:off x="4061960" y="2880542"/>
            <a:ext cx="652998" cy="650674"/>
            <a:chOff x="4610100" y="4498329"/>
            <a:chExt cx="438261" cy="436702"/>
          </a:xfrm>
        </p:grpSpPr>
        <p:sp>
          <p:nvSpPr>
            <p:cNvPr id="28" name="Freeform: Shape 27">
              <a:extLst>
                <a:ext uri="{FF2B5EF4-FFF2-40B4-BE49-F238E27FC236}">
                  <a16:creationId xmlns:a16="http://schemas.microsoft.com/office/drawing/2014/main" id="{19420A1B-02FF-4A50-81F7-6CCEE0272570}"/>
                </a:ext>
              </a:extLst>
            </p:cNvPr>
            <p:cNvSpPr>
              <a:spLocks noChangeArrowheads="1"/>
            </p:cNvSpPr>
            <p:nvPr/>
          </p:nvSpPr>
          <p:spPr bwMode="auto">
            <a:xfrm>
              <a:off x="4611659" y="4498330"/>
              <a:ext cx="287692" cy="317557"/>
            </a:xfrm>
            <a:custGeom>
              <a:avLst/>
              <a:gdLst>
                <a:gd name="connsiteX0" fmla="*/ 175479 w 287692"/>
                <a:gd name="connsiteY0" fmla="*/ 0 h 317557"/>
                <a:gd name="connsiteX1" fmla="*/ 243783 w 287692"/>
                <a:gd name="connsiteY1" fmla="*/ 13790 h 317557"/>
                <a:gd name="connsiteX2" fmla="*/ 287692 w 287692"/>
                <a:gd name="connsiteY2" fmla="*/ 43394 h 317557"/>
                <a:gd name="connsiteX3" fmla="*/ 78091 w 287692"/>
                <a:gd name="connsiteY3" fmla="*/ 317557 h 317557"/>
                <a:gd name="connsiteX4" fmla="*/ 51397 w 287692"/>
                <a:gd name="connsiteY4" fmla="*/ 299560 h 317557"/>
                <a:gd name="connsiteX5" fmla="*/ 0 w 287692"/>
                <a:gd name="connsiteY5" fmla="*/ 175478 h 317557"/>
                <a:gd name="connsiteX6" fmla="*/ 175479 w 287692"/>
                <a:gd name="connsiteY6" fmla="*/ 0 h 31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92" h="317557">
                  <a:moveTo>
                    <a:pt x="175479" y="0"/>
                  </a:moveTo>
                  <a:cubicBezTo>
                    <a:pt x="199708" y="0"/>
                    <a:pt x="222789" y="4911"/>
                    <a:pt x="243783" y="13790"/>
                  </a:cubicBezTo>
                  <a:lnTo>
                    <a:pt x="287692" y="43394"/>
                  </a:lnTo>
                  <a:lnTo>
                    <a:pt x="78091" y="317557"/>
                  </a:lnTo>
                  <a:lnTo>
                    <a:pt x="51397" y="299560"/>
                  </a:lnTo>
                  <a:cubicBezTo>
                    <a:pt x="19642" y="267805"/>
                    <a:pt x="0" y="223935"/>
                    <a:pt x="0" y="175478"/>
                  </a:cubicBezTo>
                  <a:cubicBezTo>
                    <a:pt x="0" y="78564"/>
                    <a:pt x="78565" y="0"/>
                    <a:pt x="175479" y="0"/>
                  </a:cubicBezTo>
                  <a:close/>
                </a:path>
              </a:pathLst>
            </a:custGeom>
            <a:solidFill>
              <a:schemeClr val="accent1"/>
            </a:solid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29" name="Oval 28">
              <a:extLst>
                <a:ext uri="{FF2B5EF4-FFF2-40B4-BE49-F238E27FC236}">
                  <a16:creationId xmlns:a16="http://schemas.microsoft.com/office/drawing/2014/main" id="{FA1772D5-7408-4AA3-86FC-DC62EE3FE653}"/>
                </a:ext>
              </a:extLst>
            </p:cNvPr>
            <p:cNvSpPr/>
            <p:nvPr/>
          </p:nvSpPr>
          <p:spPr>
            <a:xfrm>
              <a:off x="4610100" y="4506261"/>
              <a:ext cx="350046" cy="350046"/>
            </a:xfrm>
            <a:prstGeom prst="ellipse">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0" name="Oval 44">
              <a:extLst>
                <a:ext uri="{FF2B5EF4-FFF2-40B4-BE49-F238E27FC236}">
                  <a16:creationId xmlns:a16="http://schemas.microsoft.com/office/drawing/2014/main" id="{5B4B8CC6-7D55-4FBF-B6B8-9AA42AF3E58A}"/>
                </a:ext>
              </a:extLst>
            </p:cNvPr>
            <p:cNvSpPr>
              <a:spLocks noChangeArrowheads="1"/>
            </p:cNvSpPr>
            <p:nvPr/>
          </p:nvSpPr>
          <p:spPr bwMode="auto">
            <a:xfrm>
              <a:off x="4611659" y="4498329"/>
              <a:ext cx="350957" cy="350956"/>
            </a:xfrm>
            <a:prstGeom prst="ellipse">
              <a:avLst/>
            </a:prstGeom>
            <a:noFill/>
            <a:ln w="15875"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sp>
          <p:nvSpPr>
            <p:cNvPr id="31" name="Freeform 46">
              <a:extLst>
                <a:ext uri="{FF2B5EF4-FFF2-40B4-BE49-F238E27FC236}">
                  <a16:creationId xmlns:a16="http://schemas.microsoft.com/office/drawing/2014/main" id="{395FC256-3EDB-454D-8276-C75545A7E6CB}"/>
                </a:ext>
              </a:extLst>
            </p:cNvPr>
            <p:cNvSpPr>
              <a:spLocks/>
            </p:cNvSpPr>
            <p:nvPr/>
          </p:nvSpPr>
          <p:spPr bwMode="auto">
            <a:xfrm>
              <a:off x="4888835" y="4775505"/>
              <a:ext cx="159526" cy="159526"/>
            </a:xfrm>
            <a:custGeom>
              <a:avLst/>
              <a:gdLst>
                <a:gd name="T0" fmla="*/ 0 w 47"/>
                <a:gd name="T1" fmla="*/ 12 h 47"/>
                <a:gd name="T2" fmla="*/ 32 w 47"/>
                <a:gd name="T3" fmla="*/ 44 h 47"/>
                <a:gd name="T4" fmla="*/ 44 w 47"/>
                <a:gd name="T5" fmla="*/ 44 h 47"/>
                <a:gd name="T6" fmla="*/ 44 w 47"/>
                <a:gd name="T7" fmla="*/ 32 h 47"/>
                <a:gd name="T8" fmla="*/ 12 w 47"/>
                <a:gd name="T9" fmla="*/ 0 h 47"/>
              </a:gdLst>
              <a:ahLst/>
              <a:cxnLst>
                <a:cxn ang="0">
                  <a:pos x="T0" y="T1"/>
                </a:cxn>
                <a:cxn ang="0">
                  <a:pos x="T2" y="T3"/>
                </a:cxn>
                <a:cxn ang="0">
                  <a:pos x="T4" y="T5"/>
                </a:cxn>
                <a:cxn ang="0">
                  <a:pos x="T6" y="T7"/>
                </a:cxn>
                <a:cxn ang="0">
                  <a:pos x="T8" y="T9"/>
                </a:cxn>
              </a:cxnLst>
              <a:rect l="0" t="0" r="r" b="b"/>
              <a:pathLst>
                <a:path w="47" h="47">
                  <a:moveTo>
                    <a:pt x="0" y="12"/>
                  </a:moveTo>
                  <a:cubicBezTo>
                    <a:pt x="32" y="44"/>
                    <a:pt x="32" y="44"/>
                    <a:pt x="32" y="44"/>
                  </a:cubicBezTo>
                  <a:cubicBezTo>
                    <a:pt x="35" y="47"/>
                    <a:pt x="40" y="47"/>
                    <a:pt x="44" y="44"/>
                  </a:cubicBezTo>
                  <a:cubicBezTo>
                    <a:pt x="47" y="40"/>
                    <a:pt x="47" y="35"/>
                    <a:pt x="44" y="32"/>
                  </a:cubicBezTo>
                  <a:cubicBezTo>
                    <a:pt x="12" y="0"/>
                    <a:pt x="12" y="0"/>
                    <a:pt x="12" y="0"/>
                  </a:cubicBezTo>
                </a:path>
              </a:pathLst>
            </a:custGeom>
            <a:noFill/>
            <a:ln w="1587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74746"/>
                </a:solidFill>
                <a:effectLst/>
                <a:uLnTx/>
                <a:uFillTx/>
                <a:latin typeface="Arial"/>
                <a:ea typeface="+mn-ea"/>
                <a:cs typeface="+mn-cs"/>
              </a:endParaRPr>
            </a:p>
          </p:txBody>
        </p:sp>
      </p:grpSp>
      <p:grpSp>
        <p:nvGrpSpPr>
          <p:cNvPr id="5" name="Group 4">
            <a:extLst>
              <a:ext uri="{FF2B5EF4-FFF2-40B4-BE49-F238E27FC236}">
                <a16:creationId xmlns:a16="http://schemas.microsoft.com/office/drawing/2014/main" id="{DA700876-409D-4649-8D0D-0D3AAE6A90B3}"/>
              </a:ext>
            </a:extLst>
          </p:cNvPr>
          <p:cNvGrpSpPr/>
          <p:nvPr/>
        </p:nvGrpSpPr>
        <p:grpSpPr>
          <a:xfrm>
            <a:off x="3915341" y="1436193"/>
            <a:ext cx="813402" cy="789459"/>
            <a:chOff x="6709978" y="1445163"/>
            <a:chExt cx="1203837" cy="1168401"/>
          </a:xfrm>
        </p:grpSpPr>
        <p:sp>
          <p:nvSpPr>
            <p:cNvPr id="23" name="Freeform: Shape 22">
              <a:extLst>
                <a:ext uri="{FF2B5EF4-FFF2-40B4-BE49-F238E27FC236}">
                  <a16:creationId xmlns:a16="http://schemas.microsoft.com/office/drawing/2014/main" id="{D8E072F2-60CA-40CA-92E7-956C8FF411FD}"/>
                </a:ext>
              </a:extLst>
            </p:cNvPr>
            <p:cNvSpPr/>
            <p:nvPr/>
          </p:nvSpPr>
          <p:spPr>
            <a:xfrm>
              <a:off x="6709978" y="1445163"/>
              <a:ext cx="1007242" cy="1168401"/>
            </a:xfrm>
            <a:custGeom>
              <a:avLst/>
              <a:gdLst>
                <a:gd name="connsiteX0" fmla="*/ 503621 w 1007242"/>
                <a:gd name="connsiteY0" fmla="*/ 0 h 1168401"/>
                <a:gd name="connsiteX1" fmla="*/ 1007242 w 1007242"/>
                <a:gd name="connsiteY1" fmla="*/ 251810 h 1168401"/>
                <a:gd name="connsiteX2" fmla="*/ 1007242 w 1007242"/>
                <a:gd name="connsiteY2" fmla="*/ 916591 h 1168401"/>
                <a:gd name="connsiteX3" fmla="*/ 503621 w 1007242"/>
                <a:gd name="connsiteY3" fmla="*/ 1168401 h 1168401"/>
                <a:gd name="connsiteX4" fmla="*/ 0 w 1007242"/>
                <a:gd name="connsiteY4" fmla="*/ 916591 h 1168401"/>
                <a:gd name="connsiteX5" fmla="*/ 0 w 1007242"/>
                <a:gd name="connsiteY5" fmla="*/ 251810 h 116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42" h="1168401">
                  <a:moveTo>
                    <a:pt x="503621" y="0"/>
                  </a:moveTo>
                  <a:lnTo>
                    <a:pt x="1007242" y="251810"/>
                  </a:lnTo>
                  <a:lnTo>
                    <a:pt x="1007242" y="916591"/>
                  </a:lnTo>
                  <a:lnTo>
                    <a:pt x="503621" y="1168401"/>
                  </a:lnTo>
                  <a:lnTo>
                    <a:pt x="0" y="916591"/>
                  </a:lnTo>
                  <a:lnTo>
                    <a:pt x="0" y="251810"/>
                  </a:lnTo>
                  <a:close/>
                </a:path>
              </a:pathLst>
            </a:custGeom>
            <a:solidFill>
              <a:schemeClr val="accent6">
                <a:lumMod val="50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56F8814-EE54-411F-80DD-3EE8BD2CA32B}"/>
                </a:ext>
              </a:extLst>
            </p:cNvPr>
            <p:cNvGrpSpPr/>
            <p:nvPr/>
          </p:nvGrpSpPr>
          <p:grpSpPr>
            <a:xfrm>
              <a:off x="6906573" y="1710782"/>
              <a:ext cx="1007242" cy="556414"/>
              <a:chOff x="9002360" y="4411102"/>
              <a:chExt cx="1423863" cy="786562"/>
            </a:xfrm>
          </p:grpSpPr>
          <p:sp>
            <p:nvSpPr>
              <p:cNvPr id="20" name="Freeform 128">
                <a:extLst>
                  <a:ext uri="{FF2B5EF4-FFF2-40B4-BE49-F238E27FC236}">
                    <a16:creationId xmlns:a16="http://schemas.microsoft.com/office/drawing/2014/main" id="{54BBBBBB-B47A-4C3B-8BC0-B31B0AE6B097}"/>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191919"/>
              </a:solid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Shape 20">
                <a:extLst>
                  <a:ext uri="{FF2B5EF4-FFF2-40B4-BE49-F238E27FC236}">
                    <a16:creationId xmlns:a16="http://schemas.microsoft.com/office/drawing/2014/main" id="{684BC5D7-9488-4334-BB41-2DD03972F3E3}"/>
                  </a:ext>
                </a:extLst>
              </p:cNvPr>
              <p:cNvSpPr>
                <a:spLocks noChangeAspect="1"/>
              </p:cNvSpPr>
              <p:nvPr/>
            </p:nvSpPr>
            <p:spPr bwMode="white">
              <a:xfrm>
                <a:off x="9002361" y="4411102"/>
                <a:ext cx="944302" cy="786562"/>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accent1"/>
              </a:solidFill>
              <a:ln w="25400">
                <a:solidFill>
                  <a:schemeClr val="bg1"/>
                </a:solidFill>
              </a:ln>
              <a:effectLst/>
              <a:extLst/>
            </p:spPr>
            <p:txBody>
              <a:bodyPr vert="horz" wrap="square" lIns="121920" tIns="60960" rIns="121920" bIns="60960" numCol="1" anchor="t" anchorCtr="0" compatLnSpc="1">
                <a:prstTxWarp prst="textNoShape">
                  <a:avLst/>
                </a:prstTxWarp>
                <a:noAutofit/>
              </a:bodyPr>
              <a:lstStyle/>
              <a:p>
                <a:pPr defTabSz="1219120"/>
                <a:endParaRPr lang="en-US" sz="2400" dirty="0">
                  <a:solidFill>
                    <a:srgbClr val="FFFFFF"/>
                  </a:solidFill>
                </a:endParaRPr>
              </a:p>
            </p:txBody>
          </p:sp>
          <p:sp>
            <p:nvSpPr>
              <p:cNvPr id="22" name="Freeform 128">
                <a:extLst>
                  <a:ext uri="{FF2B5EF4-FFF2-40B4-BE49-F238E27FC236}">
                    <a16:creationId xmlns:a16="http://schemas.microsoft.com/office/drawing/2014/main" id="{8F1DEBFA-31B2-4BC1-8655-21B7B3298933}"/>
                  </a:ext>
                </a:extLst>
              </p:cNvPr>
              <p:cNvSpPr>
                <a:spLocks noChangeAspect="1"/>
              </p:cNvSpPr>
              <p:nvPr/>
            </p:nvSpPr>
            <p:spPr bwMode="white">
              <a:xfrm>
                <a:off x="9002360" y="4411102"/>
                <a:ext cx="1423863" cy="7865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2225">
                <a:solidFill>
                  <a:schemeClr val="bg1"/>
                </a:solidFill>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grpSp>
      <p:pic>
        <p:nvPicPr>
          <p:cNvPr id="3" name="Picture 2"/>
          <p:cNvPicPr>
            <a:picLocks noChangeAspect="1"/>
          </p:cNvPicPr>
          <p:nvPr/>
        </p:nvPicPr>
        <p:blipFill>
          <a:blip r:embed="rId3"/>
          <a:stretch>
            <a:fillRect/>
          </a:stretch>
        </p:blipFill>
        <p:spPr>
          <a:xfrm>
            <a:off x="5127943" y="2790569"/>
            <a:ext cx="3842152" cy="1126249"/>
          </a:xfrm>
          <a:prstGeom prst="rect">
            <a:avLst/>
          </a:prstGeom>
        </p:spPr>
      </p:pic>
    </p:spTree>
    <p:extLst>
      <p:ext uri="{BB962C8B-B14F-4D97-AF65-F5344CB8AC3E}">
        <p14:creationId xmlns:p14="http://schemas.microsoft.com/office/powerpoint/2010/main" val="16298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3"/>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What Are </a:t>
            </a:r>
            <a:r>
              <a:rPr lang="en-US" dirty="0" err="1"/>
              <a:t>Microservices</a:t>
            </a:r>
            <a:r>
              <a:rPr lang="en-US" dirty="0"/>
              <a:t>?</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latin typeface="Amazon Ember" panose="02000000000000000000" pitchFamily="2" charset="0"/>
                <a:ea typeface="Amazon Ember" panose="02000000000000000000" pitchFamily="2" charset="0"/>
              </a:rPr>
              <a:t>“</a:t>
            </a:r>
            <a:r>
              <a:rPr lang="en-US" b="1" dirty="0">
                <a:solidFill>
                  <a:schemeClr val="accent1"/>
                </a:solidFill>
                <a:latin typeface="Amazon Ember" panose="02000000000000000000" pitchFamily="2" charset="0"/>
                <a:ea typeface="Amazon Ember" panose="02000000000000000000" pitchFamily="2" charset="0"/>
              </a:rPr>
              <a:t>A software architecture style</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in which complex applications are </a:t>
            </a:r>
            <a:r>
              <a:rPr lang="en-US" b="1" dirty="0">
                <a:solidFill>
                  <a:schemeClr val="accent1"/>
                </a:solidFill>
                <a:latin typeface="Amazon Ember" panose="02000000000000000000" pitchFamily="2" charset="0"/>
                <a:ea typeface="Amazon Ember" panose="02000000000000000000" pitchFamily="2" charset="0"/>
              </a:rPr>
              <a:t>composed of small, independent processes</a:t>
            </a:r>
            <a:r>
              <a:rPr lang="en-US" dirty="0">
                <a:latin typeface="Amazon Ember" panose="02000000000000000000" pitchFamily="2" charset="0"/>
                <a:ea typeface="Amazon Ember" panose="02000000000000000000" pitchFamily="2" charset="0"/>
              </a:rPr>
              <a:t> communicating with each other using language-agnostic APIs. These services are </a:t>
            </a:r>
            <a:r>
              <a:rPr lang="en-US" b="1" dirty="0">
                <a:solidFill>
                  <a:schemeClr val="accent1"/>
                </a:solidFill>
                <a:latin typeface="Amazon Ember" panose="02000000000000000000" pitchFamily="2" charset="0"/>
                <a:ea typeface="Amazon Ember" panose="02000000000000000000" pitchFamily="2" charset="0"/>
              </a:rPr>
              <a:t>small, highly decoupled</a:t>
            </a:r>
            <a:r>
              <a:rPr lang="en-US" dirty="0">
                <a:latin typeface="Amazon Ember" panose="02000000000000000000" pitchFamily="2" charset="0"/>
                <a:ea typeface="Amazon Ember" panose="02000000000000000000" pitchFamily="2" charset="0"/>
              </a:rPr>
              <a:t> and focus on </a:t>
            </a:r>
            <a:r>
              <a:rPr lang="en-US" b="1" dirty="0">
                <a:solidFill>
                  <a:schemeClr val="accent1"/>
                </a:solidFill>
                <a:latin typeface="Amazon Ember" panose="02000000000000000000" pitchFamily="2" charset="0"/>
                <a:ea typeface="Amazon Ember" panose="02000000000000000000" pitchFamily="2" charset="0"/>
              </a:rPr>
              <a:t>doing a small task</a:t>
            </a:r>
            <a:r>
              <a:rPr lang="en-US" dirty="0">
                <a:latin typeface="Amazon Ember" panose="02000000000000000000" pitchFamily="2" charset="0"/>
                <a:ea typeface="Amazon Ember" panose="02000000000000000000" pitchFamily="2" charset="0"/>
              </a:rPr>
              <a:t>, facilitating a </a:t>
            </a:r>
            <a:r>
              <a:rPr lang="en-US" b="1" dirty="0">
                <a:solidFill>
                  <a:schemeClr val="accent1"/>
                </a:solidFill>
                <a:latin typeface="Amazon Ember" panose="02000000000000000000" pitchFamily="2" charset="0"/>
                <a:ea typeface="Amazon Ember" panose="02000000000000000000" pitchFamily="2" charset="0"/>
              </a:rPr>
              <a:t>modular approach</a:t>
            </a:r>
            <a:r>
              <a:rPr lang="en-US" b="1" dirty="0">
                <a:latin typeface="Amazon Ember" panose="02000000000000000000" pitchFamily="2" charset="0"/>
                <a:ea typeface="Amazon Ember" panose="02000000000000000000" pitchFamily="2" charset="0"/>
              </a:rPr>
              <a:t> </a:t>
            </a:r>
            <a:r>
              <a:rPr lang="en-US" dirty="0">
                <a:latin typeface="Amazon Ember" panose="02000000000000000000" pitchFamily="2" charset="0"/>
                <a:ea typeface="Amazon Ember" panose="02000000000000000000" pitchFamily="2" charset="0"/>
              </a:rPr>
              <a:t>to system-building.” - Wikipedia</a:t>
            </a:r>
          </a:p>
          <a:p>
            <a:endParaRPr lang="en-US" dirty="0"/>
          </a:p>
        </p:txBody>
      </p:sp>
      <p:sp>
        <p:nvSpPr>
          <p:cNvPr id="7" name="TextBox 6">
            <a:extLst>
              <a:ext uri="{FF2B5EF4-FFF2-40B4-BE49-F238E27FC236}">
                <a16:creationId xmlns:a16="http://schemas.microsoft.com/office/drawing/2014/main" id="{8E7D7602-DC8C-B640-9945-7B3209E128F4}"/>
              </a:ext>
            </a:extLst>
          </p:cNvPr>
          <p:cNvSpPr txBox="1"/>
          <p:nvPr/>
        </p:nvSpPr>
        <p:spPr>
          <a:xfrm>
            <a:off x="5735801" y="4326571"/>
            <a:ext cx="3033061" cy="276928"/>
          </a:xfrm>
          <a:prstGeom prst="rect">
            <a:avLst/>
          </a:prstGeom>
          <a:noFill/>
        </p:spPr>
        <p:txBody>
          <a:bodyPr wrap="none" lIns="91370" tIns="45685" rIns="91370" bIns="45685" rtlCol="0">
            <a:spAutoFit/>
          </a:bodyPr>
          <a:lstStyle/>
          <a:p>
            <a:r>
              <a:rPr lang="en-US" sz="1200" dirty="0">
                <a:solidFill>
                  <a:schemeClr val="accent3"/>
                </a:solidFill>
                <a:latin typeface="Arial"/>
                <a:cs typeface="Arial"/>
              </a:rPr>
              <a:t>https://</a:t>
            </a:r>
            <a:r>
              <a:rPr lang="en-US" sz="1200" dirty="0" err="1">
                <a:solidFill>
                  <a:schemeClr val="accent3"/>
                </a:solidFill>
                <a:latin typeface="Arial"/>
                <a:cs typeface="Arial"/>
              </a:rPr>
              <a:t>en.wikipedia.org</a:t>
            </a:r>
            <a:r>
              <a:rPr lang="en-US" sz="1200" dirty="0">
                <a:solidFill>
                  <a:schemeClr val="accent3"/>
                </a:solidFill>
                <a:latin typeface="Arial"/>
                <a:cs typeface="Arial"/>
              </a:rPr>
              <a:t>/wiki/Microservices</a:t>
            </a:r>
          </a:p>
        </p:txBody>
      </p:sp>
    </p:spTree>
    <p:extLst>
      <p:ext uri="{BB962C8B-B14F-4D97-AF65-F5344CB8AC3E}">
        <p14:creationId xmlns:p14="http://schemas.microsoft.com/office/powerpoint/2010/main" val="16488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378329"/>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2000" b="1" dirty="0"/>
              <a:t>Single-purpose</a:t>
            </a:r>
            <a:br>
              <a:rPr lang="en-US" sz="2000" b="1" dirty="0"/>
            </a:br>
            <a:endParaRPr lang="en-US" sz="2000" b="1" dirty="0"/>
          </a:p>
          <a:p>
            <a:pPr marL="285750" indent="-285750">
              <a:buFont typeface="Arial" panose="020B0604020202020204" pitchFamily="34" charset="0"/>
              <a:buChar char="•"/>
            </a:pPr>
            <a:r>
              <a:rPr lang="en-US" sz="2000" b="1" dirty="0"/>
              <a:t>Connect only through APIs</a:t>
            </a:r>
            <a:br>
              <a:rPr lang="en-US" sz="2000" b="1" dirty="0"/>
            </a:br>
            <a:endParaRPr lang="en-US" sz="2000" b="1" dirty="0"/>
          </a:p>
          <a:p>
            <a:pPr marL="285750" indent="-285750">
              <a:buFont typeface="Arial" panose="020B0604020202020204" pitchFamily="34" charset="0"/>
              <a:buChar char="•"/>
            </a:pPr>
            <a:r>
              <a:rPr lang="en-US" sz="2000" b="1" dirty="0"/>
              <a:t>Connect over HTTPS</a:t>
            </a:r>
            <a:br>
              <a:rPr lang="en-US" sz="2000" b="1" dirty="0"/>
            </a:br>
            <a:endParaRPr lang="en-US" sz="2000" b="1" dirty="0"/>
          </a:p>
          <a:p>
            <a:pPr marL="285750" indent="-285750">
              <a:buFont typeface="Arial" panose="020B0604020202020204" pitchFamily="34" charset="0"/>
              <a:buChar char="•"/>
            </a:pPr>
            <a:r>
              <a:rPr lang="en-US" sz="2000" b="1" dirty="0"/>
              <a:t>Largely “black boxes” to each other</a:t>
            </a:r>
            <a:br>
              <a:rPr lang="en-US" sz="2000" b="1" dirty="0"/>
            </a:br>
            <a:endParaRPr lang="en-US" sz="2000" b="1" dirty="0"/>
          </a:p>
          <a:p>
            <a:pPr marL="285750" indent="-285750">
              <a:buFont typeface="Arial" panose="020B0604020202020204" pitchFamily="34" charset="0"/>
              <a:buChar char="•"/>
            </a:pPr>
            <a:r>
              <a:rPr lang="en-US" sz="20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E7E0-3D03-E749-9F84-648E907C8D94}"/>
              </a:ext>
            </a:extLst>
          </p:cNvPr>
          <p:cNvSpPr>
            <a:spLocks noGrp="1"/>
          </p:cNvSpPr>
          <p:nvPr>
            <p:ph type="title"/>
          </p:nvPr>
        </p:nvSpPr>
        <p:spPr/>
        <p:txBody>
          <a:bodyPr/>
          <a:lstStyle/>
          <a:p>
            <a:r>
              <a:rPr lang="en-US" dirty="0"/>
              <a:t>Deployment Pipeline with AWS </a:t>
            </a:r>
            <a:r>
              <a:rPr lang="en-US" dirty="0" err="1"/>
              <a:t>Fargate</a:t>
            </a:r>
            <a:endParaRPr lang="en-US" dirty="0"/>
          </a:p>
        </p:txBody>
      </p:sp>
      <p:cxnSp>
        <p:nvCxnSpPr>
          <p:cNvPr id="50" name="Straight Arrow Connector 49">
            <a:extLst>
              <a:ext uri="{FF2B5EF4-FFF2-40B4-BE49-F238E27FC236}">
                <a16:creationId xmlns:a16="http://schemas.microsoft.com/office/drawing/2014/main" id="{23641743-E39B-0B48-83AB-2F96746B7C15}"/>
              </a:ext>
            </a:extLst>
          </p:cNvPr>
          <p:cNvCxnSpPr>
            <a:cxnSpLocks/>
            <a:stCxn id="94" idx="3"/>
            <a:endCxn id="96" idx="1"/>
          </p:cNvCxnSpPr>
          <p:nvPr/>
        </p:nvCxnSpPr>
        <p:spPr>
          <a:xfrm>
            <a:off x="836453" y="3254459"/>
            <a:ext cx="1443171" cy="10782"/>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pic>
        <p:nvPicPr>
          <p:cNvPr id="52" name="Picture 51">
            <a:extLst>
              <a:ext uri="{FF2B5EF4-FFF2-40B4-BE49-F238E27FC236}">
                <a16:creationId xmlns:a16="http://schemas.microsoft.com/office/drawing/2014/main" id="{AE937D1F-57D7-0A47-A56D-A63C90CEA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sp>
        <p:nvSpPr>
          <p:cNvPr id="54" name="Rectangle 53">
            <a:extLst>
              <a:ext uri="{FF2B5EF4-FFF2-40B4-BE49-F238E27FC236}">
                <a16:creationId xmlns:a16="http://schemas.microsoft.com/office/drawing/2014/main" id="{A64E469B-9A20-2344-83CC-DA3625C6F552}"/>
              </a:ext>
            </a:extLst>
          </p:cNvPr>
          <p:cNvSpPr/>
          <p:nvPr/>
        </p:nvSpPr>
        <p:spPr>
          <a:xfrm>
            <a:off x="1501247" y="2777805"/>
            <a:ext cx="3036711"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5" name="Picture 54">
            <a:extLst>
              <a:ext uri="{FF2B5EF4-FFF2-40B4-BE49-F238E27FC236}">
                <a16:creationId xmlns:a16="http://schemas.microsoft.com/office/drawing/2014/main" id="{B1F2578C-12DF-DA4A-8C5F-FB3CF32F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56" name="TextBox 55">
            <a:extLst>
              <a:ext uri="{FF2B5EF4-FFF2-40B4-BE49-F238E27FC236}">
                <a16:creationId xmlns:a16="http://schemas.microsoft.com/office/drawing/2014/main" id="{D4DA941C-B42E-DD40-8183-F6401083B12A}"/>
              </a:ext>
            </a:extLst>
          </p:cNvPr>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57" name="TextBox 56">
            <a:extLst>
              <a:ext uri="{FF2B5EF4-FFF2-40B4-BE49-F238E27FC236}">
                <a16:creationId xmlns:a16="http://schemas.microsoft.com/office/drawing/2014/main" id="{F3A03D80-023C-D540-8224-5A4A83E83589}"/>
              </a:ext>
            </a:extLst>
          </p:cNvPr>
          <p:cNvSpPr txBox="1"/>
          <p:nvPr/>
        </p:nvSpPr>
        <p:spPr>
          <a:xfrm>
            <a:off x="2282196" y="3527976"/>
            <a:ext cx="514885"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GitHub</a:t>
            </a:r>
          </a:p>
        </p:txBody>
      </p:sp>
      <p:sp>
        <p:nvSpPr>
          <p:cNvPr id="58" name="TextBox 57">
            <a:extLst>
              <a:ext uri="{FF2B5EF4-FFF2-40B4-BE49-F238E27FC236}">
                <a16:creationId xmlns:a16="http://schemas.microsoft.com/office/drawing/2014/main" id="{66B729B8-4B3E-0B48-A725-3D277E4F079C}"/>
              </a:ext>
            </a:extLst>
          </p:cNvPr>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grpSp>
        <p:nvGrpSpPr>
          <p:cNvPr id="60" name="Group 59">
            <a:extLst>
              <a:ext uri="{FF2B5EF4-FFF2-40B4-BE49-F238E27FC236}">
                <a16:creationId xmlns:a16="http://schemas.microsoft.com/office/drawing/2014/main" id="{5FABC6BE-DF8A-3F44-835D-75888A82C24B}"/>
              </a:ext>
            </a:extLst>
          </p:cNvPr>
          <p:cNvGrpSpPr/>
          <p:nvPr/>
        </p:nvGrpSpPr>
        <p:grpSpPr>
          <a:xfrm>
            <a:off x="3550023" y="1316786"/>
            <a:ext cx="774571" cy="719489"/>
            <a:chOff x="3550023" y="1385077"/>
            <a:chExt cx="774571" cy="719489"/>
          </a:xfrm>
        </p:grpSpPr>
        <p:pic>
          <p:nvPicPr>
            <p:cNvPr id="61" name="Picture 60">
              <a:extLst>
                <a:ext uri="{FF2B5EF4-FFF2-40B4-BE49-F238E27FC236}">
                  <a16:creationId xmlns:a16="http://schemas.microsoft.com/office/drawing/2014/main" id="{51A6B396-240E-E049-8B36-4F948A7437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62" name="TextBox 61">
              <a:extLst>
                <a:ext uri="{FF2B5EF4-FFF2-40B4-BE49-F238E27FC236}">
                  <a16:creationId xmlns:a16="http://schemas.microsoft.com/office/drawing/2014/main" id="{1514FFEA-00EE-A146-ACCA-C125B2A20266}"/>
                </a:ext>
              </a:extLst>
            </p:cNvPr>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63" name="Rounded Rectangle 19">
            <a:extLst>
              <a:ext uri="{FF2B5EF4-FFF2-40B4-BE49-F238E27FC236}">
                <a16:creationId xmlns:a16="http://schemas.microsoft.com/office/drawing/2014/main" id="{751E7079-D072-C44E-9BC7-F6A792A548AC}"/>
              </a:ext>
            </a:extLst>
          </p:cNvPr>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64" name="Straight Connector 63">
            <a:extLst>
              <a:ext uri="{FF2B5EF4-FFF2-40B4-BE49-F238E27FC236}">
                <a16:creationId xmlns:a16="http://schemas.microsoft.com/office/drawing/2014/main" id="{207EBD0C-DCFF-1F4B-8587-E2B64E76A15A}"/>
              </a:ext>
            </a:extLst>
          </p:cNvPr>
          <p:cNvCxnSpPr>
            <a:cxnSpLocks/>
            <a:stCxn id="96" idx="3"/>
            <a:endCxn id="52" idx="1"/>
          </p:cNvCxnSpPr>
          <p:nvPr/>
        </p:nvCxnSpPr>
        <p:spPr>
          <a:xfrm flipV="1">
            <a:off x="2713655" y="3254460"/>
            <a:ext cx="1009967" cy="10781"/>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5" name="Rounded Rectangle 21">
            <a:extLst>
              <a:ext uri="{FF2B5EF4-FFF2-40B4-BE49-F238E27FC236}">
                <a16:creationId xmlns:a16="http://schemas.microsoft.com/office/drawing/2014/main" id="{6440825E-45B0-5B4E-87AC-4C799BA67A08}"/>
              </a:ext>
            </a:extLst>
          </p:cNvPr>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68" name="Straight Connector 67">
            <a:extLst>
              <a:ext uri="{FF2B5EF4-FFF2-40B4-BE49-F238E27FC236}">
                <a16:creationId xmlns:a16="http://schemas.microsoft.com/office/drawing/2014/main" id="{49412BFA-6D4C-7746-B9E8-4582D2043BD3}"/>
              </a:ext>
            </a:extLst>
          </p:cNvPr>
          <p:cNvCxnSpPr>
            <a:cxnSpLocks/>
            <a:stCxn id="52" idx="0"/>
            <a:endCxn id="62"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69" name="Rounded Rectangle 25">
            <a:extLst>
              <a:ext uri="{FF2B5EF4-FFF2-40B4-BE49-F238E27FC236}">
                <a16:creationId xmlns:a16="http://schemas.microsoft.com/office/drawing/2014/main" id="{E2854C5F-09F0-4341-BB20-42ADC82132B0}"/>
              </a:ext>
            </a:extLst>
          </p:cNvPr>
          <p:cNvSpPr/>
          <p:nvPr/>
        </p:nvSpPr>
        <p:spPr>
          <a:xfrm>
            <a:off x="3800148" y="22530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cxnSp>
        <p:nvCxnSpPr>
          <p:cNvPr id="71" name="Straight Connector 70">
            <a:extLst>
              <a:ext uri="{FF2B5EF4-FFF2-40B4-BE49-F238E27FC236}">
                <a16:creationId xmlns:a16="http://schemas.microsoft.com/office/drawing/2014/main" id="{62D003C7-8C71-D141-93C5-47AE1EB31FF5}"/>
              </a:ext>
            </a:extLst>
          </p:cNvPr>
          <p:cNvCxnSpPr>
            <a:cxnSpLocks/>
          </p:cNvCxnSpPr>
          <p:nvPr/>
        </p:nvCxnSpPr>
        <p:spPr>
          <a:xfrm flipV="1">
            <a:off x="4434100" y="1854097"/>
            <a:ext cx="951532" cy="923708"/>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72" name="Rounded Rectangle 28">
            <a:extLst>
              <a:ext uri="{FF2B5EF4-FFF2-40B4-BE49-F238E27FC236}">
                <a16:creationId xmlns:a16="http://schemas.microsoft.com/office/drawing/2014/main" id="{06E72419-1144-8A44-9149-EE5CBFDA50E3}"/>
              </a:ext>
            </a:extLst>
          </p:cNvPr>
          <p:cNvSpPr/>
          <p:nvPr/>
        </p:nvSpPr>
        <p:spPr>
          <a:xfrm>
            <a:off x="4728197" y="2241329"/>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73" name="Straight Connector 72">
            <a:extLst>
              <a:ext uri="{FF2B5EF4-FFF2-40B4-BE49-F238E27FC236}">
                <a16:creationId xmlns:a16="http://schemas.microsoft.com/office/drawing/2014/main" id="{D0EB2223-53FF-524C-A1E3-EF5EA1A7A46B}"/>
              </a:ext>
            </a:extLst>
          </p:cNvPr>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74" name="Rounded Rectangle 30">
            <a:extLst>
              <a:ext uri="{FF2B5EF4-FFF2-40B4-BE49-F238E27FC236}">
                <a16:creationId xmlns:a16="http://schemas.microsoft.com/office/drawing/2014/main" id="{7FB79BD2-CCC9-4D45-9822-AB695B1B7690}"/>
              </a:ext>
            </a:extLst>
          </p:cNvPr>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grpSp>
        <p:nvGrpSpPr>
          <p:cNvPr id="75" name="Group 74">
            <a:extLst>
              <a:ext uri="{FF2B5EF4-FFF2-40B4-BE49-F238E27FC236}">
                <a16:creationId xmlns:a16="http://schemas.microsoft.com/office/drawing/2014/main" id="{0E035EAA-3819-CA41-A5ED-EE8EE6FF9F36}"/>
              </a:ext>
            </a:extLst>
          </p:cNvPr>
          <p:cNvGrpSpPr/>
          <p:nvPr/>
        </p:nvGrpSpPr>
        <p:grpSpPr>
          <a:xfrm>
            <a:off x="6320915" y="1108726"/>
            <a:ext cx="2474640" cy="461665"/>
            <a:chOff x="6320915" y="1177017"/>
            <a:chExt cx="2474640" cy="461665"/>
          </a:xfrm>
        </p:grpSpPr>
        <p:sp>
          <p:nvSpPr>
            <p:cNvPr id="76" name="Rounded Rectangle 32">
              <a:extLst>
                <a:ext uri="{FF2B5EF4-FFF2-40B4-BE49-F238E27FC236}">
                  <a16:creationId xmlns:a16="http://schemas.microsoft.com/office/drawing/2014/main" id="{6505C5B0-6374-EE42-8855-F65F0FDD0CBA}"/>
                </a:ext>
              </a:extLst>
            </p:cNvPr>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77" name="TextBox 76">
              <a:extLst>
                <a:ext uri="{FF2B5EF4-FFF2-40B4-BE49-F238E27FC236}">
                  <a16:creationId xmlns:a16="http://schemas.microsoft.com/office/drawing/2014/main" id="{C8247A9D-ECED-0B4E-B065-8D20028B96F2}"/>
                </a:ext>
              </a:extLst>
            </p:cNvPr>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78" name="Group 77">
            <a:extLst>
              <a:ext uri="{FF2B5EF4-FFF2-40B4-BE49-F238E27FC236}">
                <a16:creationId xmlns:a16="http://schemas.microsoft.com/office/drawing/2014/main" id="{D345FB62-E735-AE43-8B84-234048A3751B}"/>
              </a:ext>
            </a:extLst>
          </p:cNvPr>
          <p:cNvGrpSpPr/>
          <p:nvPr/>
        </p:nvGrpSpPr>
        <p:grpSpPr>
          <a:xfrm>
            <a:off x="6320915" y="1786524"/>
            <a:ext cx="2474639" cy="461665"/>
            <a:chOff x="6320915" y="1824202"/>
            <a:chExt cx="2474639" cy="461665"/>
          </a:xfrm>
        </p:grpSpPr>
        <p:sp>
          <p:nvSpPr>
            <p:cNvPr id="79" name="Rounded Rectangle 34">
              <a:extLst>
                <a:ext uri="{FF2B5EF4-FFF2-40B4-BE49-F238E27FC236}">
                  <a16:creationId xmlns:a16="http://schemas.microsoft.com/office/drawing/2014/main" id="{C99D217C-6DF1-F049-A162-0163C4ADEB79}"/>
                </a:ext>
              </a:extLst>
            </p:cNvPr>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80" name="TextBox 79">
              <a:extLst>
                <a:ext uri="{FF2B5EF4-FFF2-40B4-BE49-F238E27FC236}">
                  <a16:creationId xmlns:a16="http://schemas.microsoft.com/office/drawing/2014/main" id="{A532F796-FD59-EA4C-B46A-8B1DEB19567A}"/>
                </a:ext>
              </a:extLst>
            </p:cNvPr>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81" name="Group 80">
            <a:extLst>
              <a:ext uri="{FF2B5EF4-FFF2-40B4-BE49-F238E27FC236}">
                <a16:creationId xmlns:a16="http://schemas.microsoft.com/office/drawing/2014/main" id="{1F612CFD-76AA-5543-B529-7084987FC235}"/>
              </a:ext>
            </a:extLst>
          </p:cNvPr>
          <p:cNvGrpSpPr/>
          <p:nvPr/>
        </p:nvGrpSpPr>
        <p:grpSpPr>
          <a:xfrm>
            <a:off x="6320915" y="2464322"/>
            <a:ext cx="2474640" cy="307777"/>
            <a:chOff x="6320915" y="2471387"/>
            <a:chExt cx="2474640" cy="307777"/>
          </a:xfrm>
        </p:grpSpPr>
        <p:sp>
          <p:nvSpPr>
            <p:cNvPr id="82" name="Rounded Rectangle 36">
              <a:extLst>
                <a:ext uri="{FF2B5EF4-FFF2-40B4-BE49-F238E27FC236}">
                  <a16:creationId xmlns:a16="http://schemas.microsoft.com/office/drawing/2014/main" id="{33C656F2-09C3-DF4B-B335-7F396554CD3E}"/>
                </a:ext>
              </a:extLst>
            </p:cNvPr>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83" name="TextBox 82">
              <a:extLst>
                <a:ext uri="{FF2B5EF4-FFF2-40B4-BE49-F238E27FC236}">
                  <a16:creationId xmlns:a16="http://schemas.microsoft.com/office/drawing/2014/main" id="{E639EEE2-3304-974D-B570-C055EBBA9678}"/>
                </a:ext>
              </a:extLst>
            </p:cNvPr>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87" name="Group 86">
            <a:extLst>
              <a:ext uri="{FF2B5EF4-FFF2-40B4-BE49-F238E27FC236}">
                <a16:creationId xmlns:a16="http://schemas.microsoft.com/office/drawing/2014/main" id="{E93B6FF0-3CC9-C048-84DE-5B72683C7139}"/>
              </a:ext>
            </a:extLst>
          </p:cNvPr>
          <p:cNvGrpSpPr/>
          <p:nvPr/>
        </p:nvGrpSpPr>
        <p:grpSpPr>
          <a:xfrm>
            <a:off x="6320915" y="2988232"/>
            <a:ext cx="2474639" cy="307777"/>
            <a:chOff x="6320915" y="3457981"/>
            <a:chExt cx="2474639" cy="307777"/>
          </a:xfrm>
        </p:grpSpPr>
        <p:sp>
          <p:nvSpPr>
            <p:cNvPr id="88" name="Rounded Rectangle 40">
              <a:extLst>
                <a:ext uri="{FF2B5EF4-FFF2-40B4-BE49-F238E27FC236}">
                  <a16:creationId xmlns:a16="http://schemas.microsoft.com/office/drawing/2014/main" id="{F8513638-FEE1-0A4E-B2CF-875D0777A32C}"/>
                </a:ext>
              </a:extLst>
            </p:cNvPr>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89" name="TextBox 88">
              <a:extLst>
                <a:ext uri="{FF2B5EF4-FFF2-40B4-BE49-F238E27FC236}">
                  <a16:creationId xmlns:a16="http://schemas.microsoft.com/office/drawing/2014/main" id="{4555DB91-5404-B34B-BC01-B7A0A3663D05}"/>
                </a:ext>
              </a:extLst>
            </p:cNvPr>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Creates a new </a:t>
              </a:r>
              <a:r>
                <a:rPr lang="en-US" sz="1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taskdef</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revision using the image built</a:t>
              </a:r>
            </a:p>
          </p:txBody>
        </p:sp>
      </p:grpSp>
      <p:grpSp>
        <p:nvGrpSpPr>
          <p:cNvPr id="90" name="Group 89">
            <a:extLst>
              <a:ext uri="{FF2B5EF4-FFF2-40B4-BE49-F238E27FC236}">
                <a16:creationId xmlns:a16="http://schemas.microsoft.com/office/drawing/2014/main" id="{F952E6BF-4D22-544C-B7C1-551C9949D4B8}"/>
              </a:ext>
            </a:extLst>
          </p:cNvPr>
          <p:cNvGrpSpPr/>
          <p:nvPr/>
        </p:nvGrpSpPr>
        <p:grpSpPr>
          <a:xfrm>
            <a:off x="6320914" y="3512140"/>
            <a:ext cx="2474640" cy="307777"/>
            <a:chOff x="6320915" y="3951277"/>
            <a:chExt cx="2474640" cy="307777"/>
          </a:xfrm>
        </p:grpSpPr>
        <p:sp>
          <p:nvSpPr>
            <p:cNvPr id="91" name="Rounded Rectangle 42">
              <a:extLst>
                <a:ext uri="{FF2B5EF4-FFF2-40B4-BE49-F238E27FC236}">
                  <a16:creationId xmlns:a16="http://schemas.microsoft.com/office/drawing/2014/main" id="{7AB974C8-748D-764C-950B-6926CC8A2BF6}"/>
                </a:ext>
              </a:extLst>
            </p:cNvPr>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92" name="TextBox 91">
              <a:extLst>
                <a:ext uri="{FF2B5EF4-FFF2-40B4-BE49-F238E27FC236}">
                  <a16:creationId xmlns:a16="http://schemas.microsoft.com/office/drawing/2014/main" id="{491DFDA8-870D-874C-BDA7-E87474D112AB}"/>
                </a:ext>
              </a:extLst>
            </p:cNvPr>
            <p:cNvSpPr txBox="1"/>
            <p:nvPr/>
          </p:nvSpPr>
          <p:spPr>
            <a:xfrm>
              <a:off x="6692435" y="395127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updates the deployment</a:t>
              </a:r>
            </a:p>
          </p:txBody>
        </p:sp>
      </p:grpSp>
      <p:grpSp>
        <p:nvGrpSpPr>
          <p:cNvPr id="93" name="Group 92">
            <a:extLst>
              <a:ext uri="{FF2B5EF4-FFF2-40B4-BE49-F238E27FC236}">
                <a16:creationId xmlns:a16="http://schemas.microsoft.com/office/drawing/2014/main" id="{B17CCBB8-A3F1-A74B-855F-8F938DB49F0D}"/>
              </a:ext>
            </a:extLst>
          </p:cNvPr>
          <p:cNvGrpSpPr/>
          <p:nvPr/>
        </p:nvGrpSpPr>
        <p:grpSpPr>
          <a:xfrm>
            <a:off x="319510" y="3004640"/>
            <a:ext cx="659155" cy="738767"/>
            <a:chOff x="319510" y="3072931"/>
            <a:chExt cx="659155" cy="738767"/>
          </a:xfrm>
        </p:grpSpPr>
        <p:pic>
          <p:nvPicPr>
            <p:cNvPr id="94" name="Picture 93">
              <a:extLst>
                <a:ext uri="{FF2B5EF4-FFF2-40B4-BE49-F238E27FC236}">
                  <a16:creationId xmlns:a16="http://schemas.microsoft.com/office/drawing/2014/main" id="{C2AF285D-DE89-6A48-8A55-2A5B92C52D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95" name="TextBox 94">
              <a:extLst>
                <a:ext uri="{FF2B5EF4-FFF2-40B4-BE49-F238E27FC236}">
                  <a16:creationId xmlns:a16="http://schemas.microsoft.com/office/drawing/2014/main" id="{75BB6BFC-D6F1-1F45-B570-C20C51E62AE8}"/>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pic>
        <p:nvPicPr>
          <p:cNvPr id="96" name="Picture 95">
            <a:extLst>
              <a:ext uri="{FF2B5EF4-FFF2-40B4-BE49-F238E27FC236}">
                <a16:creationId xmlns:a16="http://schemas.microsoft.com/office/drawing/2014/main" id="{BD5C8468-9B07-6845-AD36-9E0D91629B22}"/>
              </a:ext>
            </a:extLst>
          </p:cNvPr>
          <p:cNvPicPr>
            <a:picLocks noChangeAspect="1"/>
          </p:cNvPicPr>
          <p:nvPr/>
        </p:nvPicPr>
        <p:blipFill rotWithShape="1">
          <a:blip r:embed="rId7"/>
          <a:srcRect l="17452" r="17901"/>
          <a:stretch/>
        </p:blipFill>
        <p:spPr>
          <a:xfrm>
            <a:off x="2279624" y="2986614"/>
            <a:ext cx="434031" cy="557253"/>
          </a:xfrm>
          <a:prstGeom prst="rect">
            <a:avLst/>
          </a:prstGeom>
        </p:spPr>
      </p:pic>
      <p:pic>
        <p:nvPicPr>
          <p:cNvPr id="99" name="Picture 98">
            <a:extLst>
              <a:ext uri="{FF2B5EF4-FFF2-40B4-BE49-F238E27FC236}">
                <a16:creationId xmlns:a16="http://schemas.microsoft.com/office/drawing/2014/main" id="{C823085B-549F-B644-BCCB-71E31D98C4A9}"/>
              </a:ext>
            </a:extLst>
          </p:cNvPr>
          <p:cNvPicPr>
            <a:picLocks noChangeAspect="1"/>
          </p:cNvPicPr>
          <p:nvPr/>
        </p:nvPicPr>
        <p:blipFill>
          <a:blip r:embed="rId8"/>
          <a:stretch>
            <a:fillRect/>
          </a:stretch>
        </p:blipFill>
        <p:spPr>
          <a:xfrm>
            <a:off x="5157665" y="1275417"/>
            <a:ext cx="546948" cy="511559"/>
          </a:xfrm>
          <a:prstGeom prst="rect">
            <a:avLst/>
          </a:prstGeom>
        </p:spPr>
      </p:pic>
    </p:spTree>
    <p:extLst>
      <p:ext uri="{BB962C8B-B14F-4D97-AF65-F5344CB8AC3E}">
        <p14:creationId xmlns:p14="http://schemas.microsoft.com/office/powerpoint/2010/main" val="187774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2" presetClass="entr" presetSubtype="2" decel="10000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1+#ppt_w/2"/>
                                          </p:val>
                                        </p:tav>
                                        <p:tav tm="100000">
                                          <p:val>
                                            <p:strVal val="#ppt_x"/>
                                          </p:val>
                                        </p:tav>
                                      </p:tavLst>
                                    </p:anim>
                                    <p:anim calcmode="lin" valueType="num">
                                      <p:cBhvr additive="base">
                                        <p:cTn id="28" dur="500" fill="hold"/>
                                        <p:tgtEl>
                                          <p:spTgt spid="75"/>
                                        </p:tgtEl>
                                        <p:attrNameLst>
                                          <p:attrName>ppt_y</p:attrName>
                                        </p:attrNameLst>
                                      </p:cBhvr>
                                      <p:tavLst>
                                        <p:tav tm="0">
                                          <p:val>
                                            <p:strVal val="#ppt_y"/>
                                          </p:val>
                                        </p:tav>
                                        <p:tav tm="100000">
                                          <p:val>
                                            <p:strVal val="#ppt_y"/>
                                          </p:val>
                                        </p:tav>
                                      </p:tavLst>
                                    </p:anim>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2" presetClass="entr" presetSubtype="2" decel="100000"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1+#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2" presetClass="entr" presetSubtype="2" decel="100000" fill="hold" nodeType="withEffect">
                                  <p:stCondLst>
                                    <p:cond delay="0"/>
                                  </p:stCondLst>
                                  <p:childTnLst>
                                    <p:set>
                                      <p:cBhvr>
                                        <p:cTn id="61" dur="1" fill="hold">
                                          <p:stCondLst>
                                            <p:cond delay="0"/>
                                          </p:stCondLst>
                                        </p:cTn>
                                        <p:tgtEl>
                                          <p:spTgt spid="81"/>
                                        </p:tgtEl>
                                        <p:attrNameLst>
                                          <p:attrName>style.visibility</p:attrName>
                                        </p:attrNameLst>
                                      </p:cBhvr>
                                      <p:to>
                                        <p:strVal val="visible"/>
                                      </p:to>
                                    </p:set>
                                    <p:anim calcmode="lin" valueType="num">
                                      <p:cBhvr additive="base">
                                        <p:cTn id="62" dur="500" fill="hold"/>
                                        <p:tgtEl>
                                          <p:spTgt spid="81"/>
                                        </p:tgtEl>
                                        <p:attrNameLst>
                                          <p:attrName>ppt_x</p:attrName>
                                        </p:attrNameLst>
                                      </p:cBhvr>
                                      <p:tavLst>
                                        <p:tav tm="0">
                                          <p:val>
                                            <p:strVal val="1+#ppt_w/2"/>
                                          </p:val>
                                        </p:tav>
                                        <p:tav tm="100000">
                                          <p:val>
                                            <p:strVal val="#ppt_x"/>
                                          </p:val>
                                        </p:tav>
                                      </p:tavLst>
                                    </p:anim>
                                    <p:anim calcmode="lin" valueType="num">
                                      <p:cBhvr additive="base">
                                        <p:cTn id="63"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1" presetClass="entr" presetSubtype="0" fill="hold" nodeType="withEffect">
                                  <p:stCondLst>
                                    <p:cond delay="0"/>
                                  </p:stCondLst>
                                  <p:childTnLst>
                                    <p:set>
                                      <p:cBhvr>
                                        <p:cTn id="73" dur="1" fill="hold">
                                          <p:stCondLst>
                                            <p:cond delay="0"/>
                                          </p:stCondLst>
                                        </p:cTn>
                                        <p:tgtEl>
                                          <p:spTgt spid="99"/>
                                        </p:tgtEl>
                                        <p:attrNameLst>
                                          <p:attrName>style.visibility</p:attrName>
                                        </p:attrNameLst>
                                      </p:cBhvr>
                                      <p:to>
                                        <p:strVal val="visible"/>
                                      </p:to>
                                    </p:set>
                                  </p:childTnLst>
                                </p:cTn>
                              </p:par>
                              <p:par>
                                <p:cTn id="74" presetID="2" presetClass="entr" presetSubtype="2" decel="100000" fill="hold" nodeType="withEffect">
                                  <p:stCondLst>
                                    <p:cond delay="0"/>
                                  </p:stCondLst>
                                  <p:childTnLst>
                                    <p:set>
                                      <p:cBhvr>
                                        <p:cTn id="75" dur="1" fill="hold">
                                          <p:stCondLst>
                                            <p:cond delay="0"/>
                                          </p:stCondLst>
                                        </p:cTn>
                                        <p:tgtEl>
                                          <p:spTgt spid="87"/>
                                        </p:tgtEl>
                                        <p:attrNameLst>
                                          <p:attrName>style.visibility</p:attrName>
                                        </p:attrNameLst>
                                      </p:cBhvr>
                                      <p:to>
                                        <p:strVal val="visible"/>
                                      </p:to>
                                    </p:set>
                                    <p:anim calcmode="lin" valueType="num">
                                      <p:cBhvr additive="base">
                                        <p:cTn id="76" dur="500" fill="hold"/>
                                        <p:tgtEl>
                                          <p:spTgt spid="87"/>
                                        </p:tgtEl>
                                        <p:attrNameLst>
                                          <p:attrName>ppt_x</p:attrName>
                                        </p:attrNameLst>
                                      </p:cBhvr>
                                      <p:tavLst>
                                        <p:tav tm="0">
                                          <p:val>
                                            <p:strVal val="1+#ppt_w/2"/>
                                          </p:val>
                                        </p:tav>
                                        <p:tav tm="100000">
                                          <p:val>
                                            <p:strVal val="#ppt_x"/>
                                          </p:val>
                                        </p:tav>
                                      </p:tavLst>
                                    </p:anim>
                                    <p:anim calcmode="lin" valueType="num">
                                      <p:cBhvr additive="base">
                                        <p:cTn id="77" dur="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par>
                                <p:cTn id="86" presetID="2" presetClass="entr" presetSubtype="2" decel="100000" fill="hold" nodeType="withEffect">
                                  <p:stCondLst>
                                    <p:cond delay="0"/>
                                  </p:stCondLst>
                                  <p:childTnLst>
                                    <p:set>
                                      <p:cBhvr>
                                        <p:cTn id="87" dur="1" fill="hold">
                                          <p:stCondLst>
                                            <p:cond delay="0"/>
                                          </p:stCondLst>
                                        </p:cTn>
                                        <p:tgtEl>
                                          <p:spTgt spid="90"/>
                                        </p:tgtEl>
                                        <p:attrNameLst>
                                          <p:attrName>style.visibility</p:attrName>
                                        </p:attrNameLst>
                                      </p:cBhvr>
                                      <p:to>
                                        <p:strVal val="visible"/>
                                      </p:to>
                                    </p:set>
                                    <p:anim calcmode="lin" valueType="num">
                                      <p:cBhvr additive="base">
                                        <p:cTn id="88" dur="500" fill="hold"/>
                                        <p:tgtEl>
                                          <p:spTgt spid="90"/>
                                        </p:tgtEl>
                                        <p:attrNameLst>
                                          <p:attrName>ppt_x</p:attrName>
                                        </p:attrNameLst>
                                      </p:cBhvr>
                                      <p:tavLst>
                                        <p:tav tm="0">
                                          <p:val>
                                            <p:strVal val="1+#ppt_w/2"/>
                                          </p:val>
                                        </p:tav>
                                        <p:tav tm="100000">
                                          <p:val>
                                            <p:strVal val="#ppt_x"/>
                                          </p:val>
                                        </p:tav>
                                      </p:tavLst>
                                    </p:anim>
                                    <p:anim calcmode="lin" valueType="num">
                                      <p:cBhvr additive="base">
                                        <p:cTn id="89"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p:bldP spid="57" grpId="0"/>
      <p:bldP spid="58" grpId="0"/>
      <p:bldP spid="63" grpId="0" animBg="1"/>
      <p:bldP spid="65" grpId="0" animBg="1"/>
      <p:bldP spid="69" grpId="0" animBg="1"/>
      <p:bldP spid="72"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for</a:t>
            </a:r>
          </a:p>
          <a:p>
            <a:r>
              <a:rPr lang="en-US" dirty="0" err="1"/>
              <a:t>Fargate</a:t>
            </a:r>
            <a:r>
              <a:rPr lang="en-US" dirty="0"/>
              <a:t> Containers with</a:t>
            </a:r>
          </a:p>
          <a:p>
            <a:r>
              <a:rPr lang="en-US" dirty="0"/>
              <a:t>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DE9BF-19CB-EB44-8637-E6227A198A09}"/>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254456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
        <p:nvSpPr>
          <p:cNvPr id="4" name="Rectangle 3">
            <a:extLst>
              <a:ext uri="{FF2B5EF4-FFF2-40B4-BE49-F238E27FC236}">
                <a16:creationId xmlns:a16="http://schemas.microsoft.com/office/drawing/2014/main" id="{3BA9D592-D6DD-014A-B49A-0D734E39FBB7}"/>
              </a:ext>
            </a:extLst>
          </p:cNvPr>
          <p:cNvSpPr/>
          <p:nvPr/>
        </p:nvSpPr>
        <p:spPr>
          <a:xfrm>
            <a:off x="3398809" y="1371600"/>
            <a:ext cx="1802920"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65FF4A4-BB6C-5F49-9B70-DC0B0F263750}"/>
              </a:ext>
            </a:extLst>
          </p:cNvPr>
          <p:cNvSpPr/>
          <p:nvPr/>
        </p:nvSpPr>
        <p:spPr>
          <a:xfrm>
            <a:off x="5201729" y="1371600"/>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2E1C3C-E707-B344-ACF1-0E927D682489}"/>
              </a:ext>
            </a:extLst>
          </p:cNvPr>
          <p:cNvSpPr/>
          <p:nvPr/>
        </p:nvSpPr>
        <p:spPr>
          <a:xfrm>
            <a:off x="7123978" y="1371598"/>
            <a:ext cx="1837426" cy="231775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839FBE-1BC8-CA4F-9A29-BD7AF44CE01A}"/>
              </a:ext>
            </a:extLst>
          </p:cNvPr>
          <p:cNvSpPr/>
          <p:nvPr/>
        </p:nvSpPr>
        <p:spPr>
          <a:xfrm>
            <a:off x="6668218" y="2330569"/>
            <a:ext cx="852577" cy="399811"/>
          </a:xfrm>
          <a:prstGeom prst="rect">
            <a:avLst/>
          </a:prstGeom>
          <a:solidFill>
            <a:srgbClr val="1428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757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SDK</a:t>
            </a:r>
          </a:p>
        </p:txBody>
      </p:sp>
      <p:sp>
        <p:nvSpPr>
          <p:cNvPr id="8" name="Content Placeholder 7">
            <a:extLst>
              <a:ext uri="{FF2B5EF4-FFF2-40B4-BE49-F238E27FC236}">
                <a16:creationId xmlns:a16="http://schemas.microsoft.com/office/drawing/2014/main" id="{CC3171AF-90C1-0847-A159-A0D43429AF8B}"/>
              </a:ext>
            </a:extLst>
          </p:cNvPr>
          <p:cNvSpPr>
            <a:spLocks noGrp="1"/>
          </p:cNvSpPr>
          <p:nvPr>
            <p:ph idx="1"/>
          </p:nvPr>
        </p:nvSpPr>
        <p:spPr/>
        <p:txBody>
          <a:bodyPr/>
          <a:lstStyle/>
          <a:p>
            <a:pPr marL="342900" indent="-342900">
              <a:buFont typeface="Arial" panose="020B0604020202020204" pitchFamily="34" charset="0"/>
              <a:buChar char="•"/>
            </a:pPr>
            <a:r>
              <a:rPr lang="en-US" dirty="0"/>
              <a:t>Adds filters to automatically capture metadata for calls:</a:t>
            </a:r>
          </a:p>
          <a:p>
            <a:pPr marL="1085850" lvl="1" indent="-342900">
              <a:buFont typeface="Arial" panose="020B0604020202020204" pitchFamily="34" charset="0"/>
              <a:buChar char="•"/>
            </a:pPr>
            <a:r>
              <a:rPr lang="en-US" dirty="0"/>
              <a:t>AWS Services using the AWS SDK</a:t>
            </a:r>
          </a:p>
          <a:p>
            <a:pPr marL="1085850" lvl="1" indent="-342900">
              <a:buFont typeface="Arial" panose="020B0604020202020204" pitchFamily="34" charset="0"/>
              <a:buChar char="•"/>
            </a:pPr>
            <a:r>
              <a:rPr lang="en-US" dirty="0"/>
              <a:t>Non-AWS services over HTTP and HTTPS</a:t>
            </a:r>
          </a:p>
          <a:p>
            <a:pPr marL="1085850" lvl="1" indent="-342900">
              <a:buFont typeface="Arial" panose="020B0604020202020204" pitchFamily="34" charset="0"/>
              <a:buChar char="•"/>
            </a:pPr>
            <a:r>
              <a:rPr lang="en-US" dirty="0"/>
              <a:t>Database (MySQL, PostgreSQL, Amazon </a:t>
            </a:r>
            <a:r>
              <a:rPr lang="en-US" dirty="0" err="1"/>
              <a:t>DynamoDB</a:t>
            </a:r>
            <a:r>
              <a:rPr lang="en-US" dirty="0"/>
              <a:t>)</a:t>
            </a:r>
          </a:p>
          <a:p>
            <a:pPr marL="1085850" lvl="1" indent="-342900">
              <a:buFont typeface="Arial" panose="020B0604020202020204" pitchFamily="34" charset="0"/>
              <a:buChar char="•"/>
            </a:pPr>
            <a:r>
              <a:rPr lang="en-US" dirty="0"/>
              <a:t>Queues (Amazon SQS)</a:t>
            </a:r>
          </a:p>
          <a:p>
            <a:pPr marL="342900" indent="-342900">
              <a:buFont typeface="Arial" panose="020B0604020202020204" pitchFamily="34" charset="0"/>
              <a:buChar char="•"/>
            </a:pPr>
            <a:r>
              <a:rPr lang="en-US" dirty="0"/>
              <a:t>Enables you to get started quickly</a:t>
            </a:r>
          </a:p>
          <a:p>
            <a:pPr marL="342900" indent="-342900">
              <a:buFont typeface="Arial" panose="020B0604020202020204" pitchFamily="34" charset="0"/>
              <a:buChar char="•"/>
            </a:pPr>
            <a:r>
              <a:rPr lang="en-US" dirty="0"/>
              <a:t>Source: </a:t>
            </a:r>
            <a:r>
              <a:rPr lang="en-US" dirty="0">
                <a:hlinkClick r:id="rId3"/>
              </a:rPr>
              <a:t>https://github.com/aws?q=xray-sdk</a:t>
            </a:r>
            <a:endParaRPr lang="en-US" dirty="0"/>
          </a:p>
        </p:txBody>
      </p:sp>
      <p:sp>
        <p:nvSpPr>
          <p:cNvPr id="9" name="Text Placeholder 8">
            <a:extLst>
              <a:ext uri="{FF2B5EF4-FFF2-40B4-BE49-F238E27FC236}">
                <a16:creationId xmlns:a16="http://schemas.microsoft.com/office/drawing/2014/main" id="{D121D665-6E76-B34B-A163-31C490016EA8}"/>
              </a:ext>
            </a:extLst>
          </p:cNvPr>
          <p:cNvSpPr>
            <a:spLocks noGrp="1"/>
          </p:cNvSpPr>
          <p:nvPr>
            <p:ph type="body" sz="quarter" idx="10"/>
          </p:nvPr>
        </p:nvSpPr>
        <p:spPr/>
        <p:txBody>
          <a:bodyPr/>
          <a:lstStyle/>
          <a:p>
            <a:r>
              <a:rPr lang="en-US" dirty="0">
                <a:solidFill>
                  <a:schemeClr val="accent1"/>
                </a:solidFill>
              </a:rPr>
              <a:t>Available for Java, .NET, .NET Core, Python, Ruby, Go, </a:t>
            </a:r>
            <a:r>
              <a:rPr lang="en-US" dirty="0" err="1">
                <a:solidFill>
                  <a:schemeClr val="accent1"/>
                </a:solidFill>
              </a:rPr>
              <a:t>Node.js</a:t>
            </a:r>
            <a:endParaRPr lang="en-US" dirty="0">
              <a:solidFill>
                <a:schemeClr val="accent1"/>
              </a:solidFill>
            </a:endParaRPr>
          </a:p>
        </p:txBody>
      </p:sp>
    </p:spTree>
    <p:extLst>
      <p:ext uri="{BB962C8B-B14F-4D97-AF65-F5344CB8AC3E}">
        <p14:creationId xmlns:p14="http://schemas.microsoft.com/office/powerpoint/2010/main" val="34377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5BCDE025-A4BF-174B-B008-F2AA00FE3F77}"/>
              </a:ext>
            </a:extLst>
          </p:cNvPr>
          <p:cNvSpPr/>
          <p:nvPr/>
        </p:nvSpPr>
        <p:spPr>
          <a:xfrm>
            <a:off x="6201817" y="1853463"/>
            <a:ext cx="1896382" cy="194047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B2FD38-6A67-214A-AF88-85C8089D5D02}"/>
              </a:ext>
            </a:extLst>
          </p:cNvPr>
          <p:cNvSpPr/>
          <p:nvPr/>
        </p:nvSpPr>
        <p:spPr>
          <a:xfrm>
            <a:off x="967324" y="2012814"/>
            <a:ext cx="1970268" cy="203614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794086" y="154679"/>
            <a:ext cx="7574115" cy="4319351"/>
            <a:chOff x="282873" y="-117465"/>
            <a:chExt cx="8584948" cy="4901748"/>
          </a:xfrm>
        </p:grpSpPr>
        <p:sp>
          <p:nvSpPr>
            <p:cNvPr id="6" name="Rounded Rectangle 5"/>
            <p:cNvSpPr/>
            <p:nvPr/>
          </p:nvSpPr>
          <p:spPr>
            <a:xfrm>
              <a:off x="282873" y="1780730"/>
              <a:ext cx="4734899" cy="300355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054" y="1508563"/>
              <a:ext cx="603504" cy="3939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7676" y="2155119"/>
              <a:ext cx="652436" cy="731521"/>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0567" y="2232802"/>
              <a:ext cx="544780" cy="61528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1341" y="-117465"/>
              <a:ext cx="1536701" cy="1536701"/>
            </a:xfrm>
            <a:prstGeom prst="rect">
              <a:avLst/>
            </a:prstGeom>
          </p:spPr>
        </p:pic>
        <p:sp>
          <p:nvSpPr>
            <p:cNvPr id="11" name="TextBox 10"/>
            <p:cNvSpPr txBox="1"/>
            <p:nvPr/>
          </p:nvSpPr>
          <p:spPr>
            <a:xfrm>
              <a:off x="470649" y="2858647"/>
              <a:ext cx="1215896"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12" name="TextBox 11"/>
            <p:cNvSpPr txBox="1"/>
            <p:nvPr/>
          </p:nvSpPr>
          <p:spPr>
            <a:xfrm>
              <a:off x="546588" y="4327804"/>
              <a:ext cx="4133897" cy="419131"/>
            </a:xfrm>
            <a:prstGeom prst="rect">
              <a:avLst/>
            </a:prstGeom>
            <a:noFill/>
          </p:spPr>
          <p:txBody>
            <a:bodyPr wrap="none" rtlCol="0">
              <a:spAutoFit/>
            </a:bodyPr>
            <a:lstStyle/>
            <a:p>
              <a:pPr defTabSz="457189"/>
              <a:r>
                <a:rPr lang="en-US" dirty="0">
                  <a:solidFill>
                    <a:srgbClr val="FFFFFF"/>
                  </a:solidFill>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771544" y="3171385"/>
              <a:ext cx="500902" cy="576796"/>
            </a:xfrm>
            <a:prstGeom prst="rect">
              <a:avLst/>
            </a:prstGeom>
          </p:spPr>
        </p:pic>
        <p:sp>
          <p:nvSpPr>
            <p:cNvPr id="14" name="TextBox 13"/>
            <p:cNvSpPr txBox="1"/>
            <p:nvPr/>
          </p:nvSpPr>
          <p:spPr>
            <a:xfrm>
              <a:off x="1589383" y="3643850"/>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16" name="Curved Connector 15"/>
            <p:cNvCxnSpPr>
              <a:stCxn id="35" idx="3"/>
              <a:endCxn id="13" idx="0"/>
            </p:cNvCxnSpPr>
            <p:nvPr/>
          </p:nvCxnSpPr>
          <p:spPr>
            <a:xfrm>
              <a:off x="1424497" y="2596663"/>
              <a:ext cx="597499" cy="574723"/>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02975" y="2427062"/>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sp>
          <p:nvSpPr>
            <p:cNvPr id="20" name="TextBox 19"/>
            <p:cNvSpPr txBox="1"/>
            <p:nvPr/>
          </p:nvSpPr>
          <p:spPr>
            <a:xfrm>
              <a:off x="3905827" y="2825054"/>
              <a:ext cx="936086" cy="419131"/>
            </a:xfrm>
            <a:prstGeom prst="rect">
              <a:avLst/>
            </a:prstGeom>
            <a:noFill/>
          </p:spPr>
          <p:txBody>
            <a:bodyPr wrap="none" rtlCol="0">
              <a:spAutoFit/>
            </a:bodyPr>
            <a:lstStyle/>
            <a:p>
              <a:pPr defTabSz="457189"/>
              <a:r>
                <a:rPr lang="en-US" dirty="0">
                  <a:solidFill>
                    <a:srgbClr val="FFFFFF"/>
                  </a:solidFill>
                </a:rPr>
                <a:t>X-Ray</a:t>
              </a:r>
            </a:p>
          </p:txBody>
        </p:sp>
        <p:cxnSp>
          <p:nvCxnSpPr>
            <p:cNvPr id="21" name="Curved Connector 20"/>
            <p:cNvCxnSpPr>
              <a:stCxn id="13" idx="3"/>
              <a:endCxn id="9" idx="1"/>
            </p:cNvCxnSpPr>
            <p:nvPr/>
          </p:nvCxnSpPr>
          <p:spPr>
            <a:xfrm flipV="1">
              <a:off x="2272447" y="2540442"/>
              <a:ext cx="1758120" cy="919341"/>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84730" y="2341404"/>
              <a:ext cx="736225" cy="296884"/>
            </a:xfrm>
            <a:prstGeom prst="rect">
              <a:avLst/>
            </a:prstGeom>
            <a:noFill/>
          </p:spPr>
          <p:txBody>
            <a:bodyPr wrap="none" rtlCol="0">
              <a:spAutoFit/>
            </a:bodyPr>
            <a:lstStyle/>
            <a:p>
              <a:pPr algn="ctr" defTabSz="457189"/>
              <a:r>
                <a:rPr lang="en-US" sz="1100" dirty="0">
                  <a:solidFill>
                    <a:srgbClr val="FFFFFF"/>
                  </a:solidFill>
                </a:rPr>
                <a:t>HTTPS</a:t>
              </a:r>
            </a:p>
          </p:txBody>
        </p:sp>
        <p:cxnSp>
          <p:nvCxnSpPr>
            <p:cNvPr id="29" name="Curved Connector 28"/>
            <p:cNvCxnSpPr>
              <a:stCxn id="10" idx="1"/>
              <a:endCxn id="9" idx="3"/>
            </p:cNvCxnSpPr>
            <p:nvPr/>
          </p:nvCxnSpPr>
          <p:spPr>
            <a:xfrm rot="10800000" flipV="1">
              <a:off x="4575348" y="650885"/>
              <a:ext cx="1985994" cy="1889556"/>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51686" y="1395155"/>
              <a:ext cx="736225" cy="296884"/>
            </a:xfrm>
            <a:prstGeom prst="rect">
              <a:avLst/>
            </a:prstGeom>
            <a:noFill/>
          </p:spPr>
          <p:txBody>
            <a:bodyPr wrap="none" rtlCol="0">
              <a:spAutoFit/>
            </a:bodyPr>
            <a:lstStyle/>
            <a:p>
              <a:pPr algn="ctr" defTabSz="457189"/>
              <a:r>
                <a:rPr lang="en-US" sz="1100" dirty="0">
                  <a:solidFill>
                    <a:srgbClr val="FFFFFF"/>
                  </a:solidFill>
                </a:rPr>
                <a:t>HTTPS</a:t>
              </a:r>
            </a:p>
          </p:txBody>
        </p:sp>
        <p:pic>
          <p:nvPicPr>
            <p:cNvPr id="35" name="Picture 3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39931" y="2317670"/>
              <a:ext cx="484566" cy="557984"/>
            </a:xfrm>
            <a:prstGeom prst="rect">
              <a:avLst/>
            </a:prstGeom>
          </p:spPr>
        </p:pic>
        <p:sp>
          <p:nvSpPr>
            <p:cNvPr id="43" name="Rounded Rectangle 42"/>
            <p:cNvSpPr/>
            <p:nvPr/>
          </p:nvSpPr>
          <p:spPr>
            <a:xfrm>
              <a:off x="5960657" y="1524948"/>
              <a:ext cx="2907164" cy="298500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100109" y="1291948"/>
              <a:ext cx="323114" cy="446204"/>
            </a:xfrm>
            <a:prstGeom prst="rect">
              <a:avLst/>
            </a:prstGeom>
          </p:spPr>
        </p:pic>
        <p:sp>
          <p:nvSpPr>
            <p:cNvPr id="48" name="TextBox 47"/>
            <p:cNvSpPr txBox="1"/>
            <p:nvPr/>
          </p:nvSpPr>
          <p:spPr>
            <a:xfrm>
              <a:off x="6580661" y="1083775"/>
              <a:ext cx="1968107" cy="419131"/>
            </a:xfrm>
            <a:prstGeom prst="rect">
              <a:avLst/>
            </a:prstGeom>
            <a:noFill/>
          </p:spPr>
          <p:txBody>
            <a:bodyPr wrap="none" rtlCol="0">
              <a:spAutoFit/>
            </a:bodyPr>
            <a:lstStyle/>
            <a:p>
              <a:pPr defTabSz="457189"/>
              <a:r>
                <a:rPr lang="en-US" dirty="0">
                  <a:solidFill>
                    <a:srgbClr val="FFFFFF"/>
                  </a:solidFill>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51725" y="1880794"/>
              <a:ext cx="652436" cy="731521"/>
            </a:xfrm>
            <a:prstGeom prst="rect">
              <a:avLst/>
            </a:prstGeom>
          </p:spPr>
        </p:pic>
        <p:sp>
          <p:nvSpPr>
            <p:cNvPr id="51" name="TextBox 50"/>
            <p:cNvSpPr txBox="1"/>
            <p:nvPr/>
          </p:nvSpPr>
          <p:spPr>
            <a:xfrm>
              <a:off x="7305481" y="2007788"/>
              <a:ext cx="1215897" cy="523913"/>
            </a:xfrm>
            <a:prstGeom prst="rect">
              <a:avLst/>
            </a:prstGeom>
            <a:noFill/>
          </p:spPr>
          <p:txBody>
            <a:bodyPr wrap="none" rtlCol="0">
              <a:spAutoFit/>
            </a:bodyPr>
            <a:lstStyle/>
            <a:p>
              <a:pPr algn="ctr" defTabSz="457189"/>
              <a:r>
                <a:rPr lang="en-US" sz="1200" dirty="0">
                  <a:solidFill>
                    <a:srgbClr val="FFFFFF"/>
                  </a:solidFill>
                </a:rPr>
                <a:t>App &amp; X-Ray</a:t>
              </a:r>
            </a:p>
            <a:p>
              <a:pPr algn="ctr" defTabSz="457189"/>
              <a:r>
                <a:rPr lang="en-US" sz="1200" dirty="0">
                  <a:solidFill>
                    <a:srgbClr val="FFFFFF"/>
                  </a:solidFill>
                </a:rPr>
                <a:t> SDK </a:t>
              </a:r>
            </a:p>
          </p:txBody>
        </p:sp>
        <p:sp>
          <p:nvSpPr>
            <p:cNvPr id="52" name="TextBox 51"/>
            <p:cNvSpPr txBox="1"/>
            <p:nvPr/>
          </p:nvSpPr>
          <p:spPr>
            <a:xfrm>
              <a:off x="6391700" y="4089348"/>
              <a:ext cx="2157069" cy="419131"/>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663528" y="3120603"/>
              <a:ext cx="500902" cy="576795"/>
            </a:xfrm>
            <a:prstGeom prst="rect">
              <a:avLst/>
            </a:prstGeom>
          </p:spPr>
        </p:pic>
        <p:sp>
          <p:nvSpPr>
            <p:cNvPr id="54" name="TextBox 53"/>
            <p:cNvSpPr txBox="1"/>
            <p:nvPr/>
          </p:nvSpPr>
          <p:spPr>
            <a:xfrm>
              <a:off x="6525511" y="3572729"/>
              <a:ext cx="865227" cy="523913"/>
            </a:xfrm>
            <a:prstGeom prst="rect">
              <a:avLst/>
            </a:prstGeom>
            <a:noFill/>
          </p:spPr>
          <p:txBody>
            <a:bodyPr wrap="none" rtlCol="0">
              <a:spAutoFit/>
            </a:bodyPr>
            <a:lstStyle/>
            <a:p>
              <a:pPr algn="ctr" defTabSz="457189"/>
              <a:r>
                <a:rPr lang="en-US" sz="1200" dirty="0">
                  <a:solidFill>
                    <a:srgbClr val="FFFFFF"/>
                  </a:solidFill>
                </a:rPr>
                <a:t>X-Ray </a:t>
              </a:r>
            </a:p>
            <a:p>
              <a:pPr algn="ctr" defTabSz="457189"/>
              <a:r>
                <a:rPr lang="en-US" sz="1200" dirty="0">
                  <a:solidFill>
                    <a:srgbClr val="FFFFFF"/>
                  </a:solidFill>
                </a:rPr>
                <a:t>Daemon</a:t>
              </a:r>
            </a:p>
          </p:txBody>
        </p:sp>
        <p:cxnSp>
          <p:nvCxnSpPr>
            <p:cNvPr id="55" name="Curved Connector 54"/>
            <p:cNvCxnSpPr>
              <a:cxnSpLocks/>
              <a:stCxn id="50" idx="2"/>
              <a:endCxn id="53" idx="0"/>
            </p:cNvCxnSpPr>
            <p:nvPr/>
          </p:nvCxnSpPr>
          <p:spPr>
            <a:xfrm rot="16200000" flipH="1">
              <a:off x="6641817" y="2848441"/>
              <a:ext cx="508288" cy="36036"/>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6868038" y="2580535"/>
              <a:ext cx="894298" cy="488985"/>
            </a:xfrm>
            <a:prstGeom prst="rect">
              <a:avLst/>
            </a:prstGeom>
            <a:noFill/>
          </p:spPr>
          <p:txBody>
            <a:bodyPr wrap="none" rtlCol="0">
              <a:spAutoFit/>
            </a:bodyPr>
            <a:lstStyle/>
            <a:p>
              <a:pPr algn="ctr" defTabSz="457189"/>
              <a:r>
                <a:rPr lang="en-US" sz="1100" dirty="0">
                  <a:solidFill>
                    <a:srgbClr val="FFFFFF"/>
                  </a:solidFill>
                </a:rPr>
                <a:t>Localhost</a:t>
              </a:r>
            </a:p>
            <a:p>
              <a:pPr algn="ctr" defTabSz="457189"/>
              <a:r>
                <a:rPr lang="en-US" sz="1100" dirty="0">
                  <a:solidFill>
                    <a:srgbClr val="FFFFFF"/>
                  </a:solidFill>
                </a:rPr>
                <a:t>UDP</a:t>
              </a:r>
            </a:p>
          </p:txBody>
        </p:sp>
        <p:pic>
          <p:nvPicPr>
            <p:cNvPr id="57" name="Picture 5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913979" y="2043344"/>
              <a:ext cx="484566" cy="557985"/>
            </a:xfrm>
            <a:prstGeom prst="rect">
              <a:avLst/>
            </a:prstGeom>
          </p:spPr>
        </p:pic>
        <p:cxnSp>
          <p:nvCxnSpPr>
            <p:cNvPr id="59" name="Curved Connector 58"/>
            <p:cNvCxnSpPr>
              <a:stCxn id="53" idx="1"/>
              <a:endCxn id="9" idx="3"/>
            </p:cNvCxnSpPr>
            <p:nvPr/>
          </p:nvCxnSpPr>
          <p:spPr>
            <a:xfrm rot="10800000">
              <a:off x="4575348" y="2540444"/>
              <a:ext cx="2088182" cy="868558"/>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44618" y="3432716"/>
              <a:ext cx="491816" cy="442636"/>
            </a:xfrm>
            <a:prstGeom prst="rect">
              <a:avLst/>
            </a:prstGeom>
          </p:spPr>
        </p:pic>
        <p:cxnSp>
          <p:nvCxnSpPr>
            <p:cNvPr id="63" name="Curved Connector 62"/>
            <p:cNvCxnSpPr>
              <a:stCxn id="13" idx="1"/>
              <a:endCxn id="62" idx="3"/>
            </p:cNvCxnSpPr>
            <p:nvPr/>
          </p:nvCxnSpPr>
          <p:spPr>
            <a:xfrm rot="10800000" flipV="1">
              <a:off x="1336434" y="3459784"/>
              <a:ext cx="435110" cy="194250"/>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598780" y="3794771"/>
              <a:ext cx="952440" cy="314348"/>
            </a:xfrm>
            <a:prstGeom prst="rect">
              <a:avLst/>
            </a:prstGeom>
            <a:noFill/>
          </p:spPr>
          <p:txBody>
            <a:bodyPr wrap="none" rtlCol="0">
              <a:spAutoFit/>
            </a:bodyPr>
            <a:lstStyle/>
            <a:p>
              <a:pPr algn="ctr" defTabSz="457189"/>
              <a:r>
                <a:rPr lang="en-US" sz="1200" dirty="0">
                  <a:solidFill>
                    <a:srgbClr val="FFFFFF"/>
                  </a:solidFill>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748417" y="3029173"/>
              <a:ext cx="495256" cy="403543"/>
            </a:xfrm>
            <a:prstGeom prst="rect">
              <a:avLst/>
            </a:prstGeom>
          </p:spPr>
        </p:pic>
        <p:sp>
          <p:nvSpPr>
            <p:cNvPr id="71" name="TextBox 70"/>
            <p:cNvSpPr txBox="1"/>
            <p:nvPr/>
          </p:nvSpPr>
          <p:spPr>
            <a:xfrm>
              <a:off x="7448773" y="3366868"/>
              <a:ext cx="1086893" cy="523913"/>
            </a:xfrm>
            <a:prstGeom prst="rect">
              <a:avLst/>
            </a:prstGeom>
            <a:noFill/>
          </p:spPr>
          <p:txBody>
            <a:bodyPr wrap="none" rtlCol="0">
              <a:spAutoFit/>
            </a:bodyPr>
            <a:lstStyle/>
            <a:p>
              <a:pPr algn="ctr" defTabSz="457189"/>
              <a:r>
                <a:rPr lang="en-US" sz="1200" dirty="0">
                  <a:solidFill>
                    <a:srgbClr val="FFFFFF"/>
                  </a:solidFill>
                </a:rPr>
                <a:t>AWS</a:t>
              </a:r>
            </a:p>
            <a:p>
              <a:pPr algn="ctr" defTabSz="457189"/>
              <a:r>
                <a:rPr lang="en-US" sz="1200" dirty="0">
                  <a:solidFill>
                    <a:srgbClr val="FFFFFF"/>
                  </a:solidFill>
                </a:rPr>
                <a:t>Credentials</a:t>
              </a:r>
            </a:p>
          </p:txBody>
        </p:sp>
        <p:cxnSp>
          <p:nvCxnSpPr>
            <p:cNvPr id="74" name="Curved Connector 73"/>
            <p:cNvCxnSpPr>
              <a:cxnSpLocks/>
            </p:cNvCxnSpPr>
            <p:nvPr/>
          </p:nvCxnSpPr>
          <p:spPr>
            <a:xfrm flipV="1">
              <a:off x="7164430" y="3245164"/>
              <a:ext cx="583987" cy="17482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680108" y="685183"/>
              <a:ext cx="731520" cy="707137"/>
            </a:xfrm>
            <a:prstGeom prst="rect">
              <a:avLst/>
            </a:prstGeom>
          </p:spPr>
        </p:pic>
        <p:sp>
          <p:nvSpPr>
            <p:cNvPr id="78" name="TextBox 77"/>
            <p:cNvSpPr txBox="1"/>
            <p:nvPr/>
          </p:nvSpPr>
          <p:spPr>
            <a:xfrm>
              <a:off x="3300235" y="1388664"/>
              <a:ext cx="1491270" cy="349276"/>
            </a:xfrm>
            <a:prstGeom prst="rect">
              <a:avLst/>
            </a:prstGeom>
            <a:noFill/>
          </p:spPr>
          <p:txBody>
            <a:bodyPr wrap="none" rtlCol="0">
              <a:spAutoFit/>
            </a:bodyPr>
            <a:lstStyle/>
            <a:p>
              <a:pPr algn="ctr" defTabSz="457189"/>
              <a:r>
                <a:rPr lang="en-US" sz="1400" dirty="0">
                  <a:solidFill>
                    <a:srgbClr val="FFFFFF"/>
                  </a:solidFill>
                </a:rPr>
                <a:t>DevOps Team</a:t>
              </a:r>
            </a:p>
          </p:txBody>
        </p:sp>
        <p:sp>
          <p:nvSpPr>
            <p:cNvPr id="79" name="TextBox 78"/>
            <p:cNvSpPr txBox="1"/>
            <p:nvPr/>
          </p:nvSpPr>
          <p:spPr>
            <a:xfrm>
              <a:off x="5274025" y="2383453"/>
              <a:ext cx="736225" cy="296884"/>
            </a:xfrm>
            <a:prstGeom prst="rect">
              <a:avLst/>
            </a:prstGeom>
            <a:noFill/>
          </p:spPr>
          <p:txBody>
            <a:bodyPr wrap="none" rtlCol="0">
              <a:spAutoFit/>
            </a:bodyPr>
            <a:lstStyle/>
            <a:p>
              <a:pPr algn="ctr" defTabSz="457189"/>
              <a:r>
                <a:rPr lang="en-US" sz="1100" dirty="0">
                  <a:solidFill>
                    <a:srgbClr val="FFFFFF"/>
                  </a:solidFill>
                </a:rPr>
                <a:t>HTTPS</a:t>
              </a:r>
            </a:p>
          </p:txBody>
        </p:sp>
      </p:grpSp>
      <p:cxnSp>
        <p:nvCxnSpPr>
          <p:cNvPr id="80" name="Curved Connector 79"/>
          <p:cNvCxnSpPr>
            <a:stCxn id="77" idx="3"/>
            <a:endCxn id="10" idx="1"/>
          </p:cNvCxnSpPr>
          <p:nvPr/>
        </p:nvCxnSpPr>
        <p:spPr>
          <a:xfrm flipV="1">
            <a:off x="4436702" y="831740"/>
            <a:ext cx="1896595" cy="341782"/>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spTree>
    <p:extLst>
      <p:ext uri="{BB962C8B-B14F-4D97-AF65-F5344CB8AC3E}">
        <p14:creationId xmlns:p14="http://schemas.microsoft.com/office/powerpoint/2010/main" val="16973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F092-271F-9644-947A-25A0A4F0F447}"/>
              </a:ext>
            </a:extLst>
          </p:cNvPr>
          <p:cNvSpPr>
            <a:spLocks noGrp="1"/>
          </p:cNvSpPr>
          <p:nvPr>
            <p:ph type="title"/>
          </p:nvPr>
        </p:nvSpPr>
        <p:spPr/>
        <p:txBody>
          <a:bodyPr/>
          <a:lstStyle/>
          <a:p>
            <a:r>
              <a:rPr lang="en-US" dirty="0"/>
              <a:t>X-Ray Daemon</a:t>
            </a:r>
          </a:p>
        </p:txBody>
      </p:sp>
      <p:sp>
        <p:nvSpPr>
          <p:cNvPr id="3" name="Content Placeholder 2">
            <a:extLst>
              <a:ext uri="{FF2B5EF4-FFF2-40B4-BE49-F238E27FC236}">
                <a16:creationId xmlns:a16="http://schemas.microsoft.com/office/drawing/2014/main" id="{7FE046A2-4753-2E47-BD16-C4FF0598FEC6}"/>
              </a:ext>
            </a:extLst>
          </p:cNvPr>
          <p:cNvSpPr>
            <a:spLocks noGrp="1"/>
          </p:cNvSpPr>
          <p:nvPr>
            <p:ph idx="1"/>
          </p:nvPr>
        </p:nvSpPr>
        <p:spPr/>
        <p:txBody>
          <a:bodyPr/>
          <a:lstStyle/>
          <a:p>
            <a:pPr marL="342900" indent="-342900">
              <a:buFont typeface="Arial" panose="020B0604020202020204" pitchFamily="34" charset="0"/>
              <a:buChar char="•"/>
            </a:pPr>
            <a:r>
              <a:rPr lang="en-US" dirty="0"/>
              <a:t>Available for Amazon Linux AMI, Ubuntu, OSX, Windows</a:t>
            </a:r>
          </a:p>
          <a:p>
            <a:pPr marL="342900" indent="-342900">
              <a:buFont typeface="Arial" panose="020B0604020202020204" pitchFamily="34" charset="0"/>
              <a:buChar char="•"/>
            </a:pPr>
            <a:r>
              <a:rPr lang="en-US" dirty="0"/>
              <a:t>Multiple deployment options: EC2, ECS, On-</a:t>
            </a:r>
            <a:r>
              <a:rPr lang="en-US" dirty="0" err="1"/>
              <a:t>prem</a:t>
            </a:r>
            <a:r>
              <a:rPr lang="en-US" dirty="0"/>
              <a:t>, Laptop</a:t>
            </a:r>
          </a:p>
          <a:p>
            <a:pPr marL="342900" indent="-342900">
              <a:buFont typeface="Arial" panose="020B0604020202020204" pitchFamily="34" charset="0"/>
              <a:buChar char="•"/>
            </a:pPr>
            <a:r>
              <a:rPr lang="en-US" dirty="0"/>
              <a:t>Pre-installed on AWS Lambda</a:t>
            </a:r>
          </a:p>
          <a:p>
            <a:pPr marL="342900" indent="-342900">
              <a:buFont typeface="Arial" panose="020B0604020202020204" pitchFamily="34" charset="0"/>
              <a:buChar char="•"/>
            </a:pPr>
            <a:r>
              <a:rPr lang="en-US" dirty="0">
                <a:hlinkClick r:id="rId3"/>
              </a:rPr>
              <a:t>https://github.com/aws/aws-xray-daemon</a:t>
            </a:r>
            <a:endParaRPr lang="en-US" dirty="0"/>
          </a:p>
          <a:p>
            <a:pPr marL="1085850" lvl="1" indent="-342900">
              <a:buFont typeface="Arial" panose="020B0604020202020204" pitchFamily="34" charset="0"/>
              <a:buChar char="•"/>
            </a:pPr>
            <a:r>
              <a:rPr lang="en-US" dirty="0"/>
              <a:t>Enables integration with other tools and tracing systems</a:t>
            </a:r>
          </a:p>
        </p:txBody>
      </p:sp>
    </p:spTree>
    <p:extLst>
      <p:ext uri="{BB962C8B-B14F-4D97-AF65-F5344CB8AC3E}">
        <p14:creationId xmlns:p14="http://schemas.microsoft.com/office/powerpoint/2010/main" val="112853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5407" y="1837623"/>
            <a:ext cx="1963304" cy="1544702"/>
            <a:chOff x="485406" y="1837623"/>
            <a:chExt cx="1963304" cy="1544702"/>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7516" y="1837623"/>
              <a:ext cx="879084" cy="879084"/>
            </a:xfrm>
            <a:prstGeom prst="rect">
              <a:avLst/>
            </a:prstGeom>
          </p:spPr>
        </p:pic>
        <p:sp>
          <p:nvSpPr>
            <p:cNvPr id="5" name="TextBox 4"/>
            <p:cNvSpPr txBox="1"/>
            <p:nvPr/>
          </p:nvSpPr>
          <p:spPr>
            <a:xfrm>
              <a:off x="485406" y="2859105"/>
              <a:ext cx="1963304" cy="523220"/>
            </a:xfrm>
            <a:prstGeom prst="rect">
              <a:avLst/>
            </a:prstGeom>
            <a:noFill/>
          </p:spPr>
          <p:txBody>
            <a:bodyPr wrap="square" rtlCol="0">
              <a:spAutoFit/>
            </a:bodyPr>
            <a:lstStyle/>
            <a:p>
              <a:pPr algn="ctr" defTabSz="457189"/>
              <a:r>
                <a:rPr lang="en-US" sz="1400" b="1" dirty="0">
                  <a:solidFill>
                    <a:srgbClr val="69E319"/>
                  </a:solidFill>
                </a:rPr>
                <a:t>Identify Performance Bottlenecks</a:t>
              </a:r>
            </a:p>
          </p:txBody>
        </p:sp>
      </p:grpSp>
      <p:sp>
        <p:nvSpPr>
          <p:cNvPr id="6" name="Title 1"/>
          <p:cNvSpPr>
            <a:spLocks noGrp="1"/>
          </p:cNvSpPr>
          <p:nvPr>
            <p:ph type="title"/>
          </p:nvPr>
        </p:nvSpPr>
        <p:spPr/>
        <p:txBody>
          <a:bodyPr/>
          <a:lstStyle/>
          <a:p>
            <a:r>
              <a:rPr lang="en-US"/>
              <a:t>How Does </a:t>
            </a:r>
            <a:r>
              <a:rPr lang="en-US" dirty="0"/>
              <a:t>AWS X-Ray help?</a:t>
            </a:r>
          </a:p>
        </p:txBody>
      </p:sp>
      <p:grpSp>
        <p:nvGrpSpPr>
          <p:cNvPr id="11" name="Group 10"/>
          <p:cNvGrpSpPr/>
          <p:nvPr/>
        </p:nvGrpSpPr>
        <p:grpSpPr>
          <a:xfrm>
            <a:off x="2660974" y="1831625"/>
            <a:ext cx="1963304" cy="1550701"/>
            <a:chOff x="2588614" y="1831624"/>
            <a:chExt cx="1963304" cy="1550701"/>
          </a:xfrm>
        </p:grpSpPr>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99861" y="1831624"/>
              <a:ext cx="891083" cy="891083"/>
            </a:xfrm>
            <a:prstGeom prst="rect">
              <a:avLst/>
            </a:prstGeom>
          </p:spPr>
        </p:pic>
        <p:sp>
          <p:nvSpPr>
            <p:cNvPr id="32" name="TextBox 31"/>
            <p:cNvSpPr txBox="1"/>
            <p:nvPr/>
          </p:nvSpPr>
          <p:spPr>
            <a:xfrm>
              <a:off x="2588614" y="2859105"/>
              <a:ext cx="1963304" cy="523220"/>
            </a:xfrm>
            <a:prstGeom prst="rect">
              <a:avLst/>
            </a:prstGeom>
            <a:noFill/>
          </p:spPr>
          <p:txBody>
            <a:bodyPr wrap="square" rtlCol="0">
              <a:spAutoFit/>
            </a:bodyPr>
            <a:lstStyle/>
            <a:p>
              <a:pPr algn="ctr" defTabSz="457189"/>
              <a:r>
                <a:rPr lang="en-US" sz="1400" b="1" dirty="0">
                  <a:solidFill>
                    <a:srgbClr val="69E319"/>
                  </a:solidFill>
                </a:rPr>
                <a:t>Pinpoint Specific Service Issues</a:t>
              </a:r>
            </a:p>
          </p:txBody>
        </p:sp>
      </p:grpSp>
      <p:grpSp>
        <p:nvGrpSpPr>
          <p:cNvPr id="12" name="Group 11"/>
          <p:cNvGrpSpPr/>
          <p:nvPr/>
        </p:nvGrpSpPr>
        <p:grpSpPr>
          <a:xfrm>
            <a:off x="4836541" y="1871780"/>
            <a:ext cx="1453022" cy="1291295"/>
            <a:chOff x="4658951" y="1871781"/>
            <a:chExt cx="1453022" cy="1291296"/>
          </a:xfrm>
        </p:grpSpPr>
        <p:pic>
          <p:nvPicPr>
            <p:cNvPr id="33" name="Picture 3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61358" y="1871781"/>
              <a:ext cx="810768" cy="810768"/>
            </a:xfrm>
            <a:prstGeom prst="rect">
              <a:avLst/>
            </a:prstGeom>
          </p:spPr>
        </p:pic>
        <p:sp>
          <p:nvSpPr>
            <p:cNvPr id="34" name="TextBox 33"/>
            <p:cNvSpPr txBox="1"/>
            <p:nvPr/>
          </p:nvSpPr>
          <p:spPr>
            <a:xfrm>
              <a:off x="4658951" y="2855300"/>
              <a:ext cx="1453022" cy="307777"/>
            </a:xfrm>
            <a:prstGeom prst="rect">
              <a:avLst/>
            </a:prstGeom>
            <a:noFill/>
          </p:spPr>
          <p:txBody>
            <a:bodyPr wrap="square" rtlCol="0">
              <a:spAutoFit/>
            </a:bodyPr>
            <a:lstStyle/>
            <a:p>
              <a:pPr algn="ctr" defTabSz="457189"/>
              <a:r>
                <a:rPr lang="en-US" sz="1400" b="1" dirty="0">
                  <a:solidFill>
                    <a:srgbClr val="69E319"/>
                  </a:solidFill>
                </a:rPr>
                <a:t>Identify Errors</a:t>
              </a:r>
            </a:p>
          </p:txBody>
        </p:sp>
      </p:grpSp>
      <p:grpSp>
        <p:nvGrpSpPr>
          <p:cNvPr id="13" name="Group 12"/>
          <p:cNvGrpSpPr/>
          <p:nvPr/>
        </p:nvGrpSpPr>
        <p:grpSpPr>
          <a:xfrm>
            <a:off x="6501825" y="1768150"/>
            <a:ext cx="1963304" cy="1614177"/>
            <a:chOff x="6501824" y="1768149"/>
            <a:chExt cx="1963304" cy="1614176"/>
          </a:xfrm>
        </p:grpSpPr>
        <p:sp>
          <p:nvSpPr>
            <p:cNvPr id="36" name="TextBox 35"/>
            <p:cNvSpPr txBox="1"/>
            <p:nvPr/>
          </p:nvSpPr>
          <p:spPr>
            <a:xfrm>
              <a:off x="6501824" y="2859105"/>
              <a:ext cx="1963304" cy="523220"/>
            </a:xfrm>
            <a:prstGeom prst="rect">
              <a:avLst/>
            </a:prstGeom>
            <a:noFill/>
          </p:spPr>
          <p:txBody>
            <a:bodyPr wrap="square" rtlCol="0">
              <a:spAutoFit/>
            </a:bodyPr>
            <a:lstStyle/>
            <a:p>
              <a:pPr algn="ctr" defTabSz="457189"/>
              <a:r>
                <a:rPr lang="en-US" sz="1400" b="1" dirty="0">
                  <a:solidFill>
                    <a:srgbClr val="69E319"/>
                  </a:solidFill>
                </a:rPr>
                <a:t>Identify Impact to Users</a:t>
              </a:r>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26276" y="1768149"/>
              <a:ext cx="914400" cy="914400"/>
            </a:xfrm>
            <a:prstGeom prst="rect">
              <a:avLst/>
            </a:prstGeom>
          </p:spPr>
        </p:pic>
      </p:grpSp>
    </p:spTree>
    <p:extLst>
      <p:ext uri="{BB962C8B-B14F-4D97-AF65-F5344CB8AC3E}">
        <p14:creationId xmlns:p14="http://schemas.microsoft.com/office/powerpoint/2010/main" val="278163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Use Cases</a:t>
            </a:r>
          </a:p>
        </p:txBody>
      </p:sp>
      <p:grpSp>
        <p:nvGrpSpPr>
          <p:cNvPr id="23" name="Group 22"/>
          <p:cNvGrpSpPr/>
          <p:nvPr/>
        </p:nvGrpSpPr>
        <p:grpSpPr>
          <a:xfrm>
            <a:off x="570049" y="1744983"/>
            <a:ext cx="1040286" cy="2074319"/>
            <a:chOff x="1580994" y="1839596"/>
            <a:chExt cx="709352" cy="1414440"/>
          </a:xfrm>
        </p:grpSpPr>
        <p:sp>
          <p:nvSpPr>
            <p:cNvPr id="6" name="TextBox 5"/>
            <p:cNvSpPr txBox="1"/>
            <p:nvPr/>
          </p:nvSpPr>
          <p:spPr>
            <a:xfrm>
              <a:off x="1580994" y="2832972"/>
              <a:ext cx="709352" cy="421064"/>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Use Off-Cloud</a:t>
              </a:r>
            </a:p>
          </p:txBody>
        </p:sp>
        <p:grpSp>
          <p:nvGrpSpPr>
            <p:cNvPr id="22" name="Group 21"/>
            <p:cNvGrpSpPr/>
            <p:nvPr/>
          </p:nvGrpSpPr>
          <p:grpSpPr>
            <a:xfrm>
              <a:off x="1630733" y="1839596"/>
              <a:ext cx="597237" cy="873160"/>
              <a:chOff x="1663984" y="2012286"/>
              <a:chExt cx="597237" cy="87316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63984" y="2012286"/>
                <a:ext cx="597237" cy="82475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643" y="2530158"/>
                <a:ext cx="314578" cy="355288"/>
              </a:xfrm>
              <a:prstGeom prst="rect">
                <a:avLst/>
              </a:prstGeom>
            </p:spPr>
          </p:pic>
        </p:grpSp>
      </p:grpSp>
      <p:grpSp>
        <p:nvGrpSpPr>
          <p:cNvPr id="24" name="Group 23"/>
          <p:cNvGrpSpPr/>
          <p:nvPr/>
        </p:nvGrpSpPr>
        <p:grpSpPr>
          <a:xfrm>
            <a:off x="2015935" y="1742673"/>
            <a:ext cx="1283425" cy="1902114"/>
            <a:chOff x="2614579" y="1838604"/>
            <a:chExt cx="875144" cy="1297017"/>
          </a:xfrm>
        </p:grpSpPr>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4579" y="1838604"/>
              <a:ext cx="875144" cy="875144"/>
            </a:xfrm>
            <a:prstGeom prst="rect">
              <a:avLst/>
            </a:prstGeom>
          </p:spPr>
        </p:pic>
        <p:sp>
          <p:nvSpPr>
            <p:cNvPr id="12" name="TextBox 11"/>
            <p:cNvSpPr txBox="1"/>
            <p:nvPr/>
          </p:nvSpPr>
          <p:spPr>
            <a:xfrm>
              <a:off x="2641739" y="2832972"/>
              <a:ext cx="820823" cy="30264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Payload</a:t>
              </a:r>
            </a:p>
          </p:txBody>
        </p:sp>
      </p:grpSp>
      <p:grpSp>
        <p:nvGrpSpPr>
          <p:cNvPr id="25" name="Group 24"/>
          <p:cNvGrpSpPr/>
          <p:nvPr/>
        </p:nvGrpSpPr>
        <p:grpSpPr>
          <a:xfrm>
            <a:off x="3704960" y="1720106"/>
            <a:ext cx="1283425" cy="2149401"/>
            <a:chOff x="3876332" y="1838604"/>
            <a:chExt cx="875144" cy="1465637"/>
          </a:xfrm>
        </p:grpSpPr>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76332" y="1838604"/>
              <a:ext cx="875144" cy="875144"/>
            </a:xfrm>
            <a:prstGeom prst="rect">
              <a:avLst/>
            </a:prstGeom>
          </p:spPr>
        </p:pic>
        <p:sp>
          <p:nvSpPr>
            <p:cNvPr id="19" name="TextBox 18"/>
            <p:cNvSpPr txBox="1"/>
            <p:nvPr/>
          </p:nvSpPr>
          <p:spPr>
            <a:xfrm>
              <a:off x="397963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Deep Linking</a:t>
              </a:r>
            </a:p>
          </p:txBody>
        </p:sp>
      </p:grpSp>
      <p:grpSp>
        <p:nvGrpSpPr>
          <p:cNvPr id="27" name="Group 26"/>
          <p:cNvGrpSpPr/>
          <p:nvPr/>
        </p:nvGrpSpPr>
        <p:grpSpPr>
          <a:xfrm>
            <a:off x="7037873" y="1703512"/>
            <a:ext cx="1316613" cy="2165995"/>
            <a:chOff x="6369060" y="1827289"/>
            <a:chExt cx="897774" cy="1476952"/>
          </a:xfrm>
        </p:grpSpPr>
        <p:grpSp>
          <p:nvGrpSpPr>
            <p:cNvPr id="16" name="Group 15"/>
            <p:cNvGrpSpPr/>
            <p:nvPr/>
          </p:nvGrpSpPr>
          <p:grpSpPr>
            <a:xfrm>
              <a:off x="6369060" y="1827289"/>
              <a:ext cx="897774" cy="897774"/>
              <a:chOff x="1643083" y="2455026"/>
              <a:chExt cx="1637574" cy="1637574"/>
            </a:xfrm>
          </p:grpSpPr>
          <p:pic>
            <p:nvPicPr>
              <p:cNvPr id="17" name="Picture 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43083" y="2455026"/>
                <a:ext cx="1637574" cy="1637574"/>
              </a:xfrm>
              <a:prstGeom prst="rect">
                <a:avLst/>
              </a:prstGeom>
            </p:spPr>
          </p:pic>
          <p:pic>
            <p:nvPicPr>
              <p:cNvPr id="18" name="Picture 1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937" y="2762596"/>
                <a:ext cx="556952" cy="556952"/>
              </a:xfrm>
              <a:prstGeom prst="rect">
                <a:avLst/>
              </a:prstGeom>
            </p:spPr>
          </p:pic>
        </p:grpSp>
        <p:sp>
          <p:nvSpPr>
            <p:cNvPr id="20" name="TextBox 19"/>
            <p:cNvSpPr txBox="1"/>
            <p:nvPr/>
          </p:nvSpPr>
          <p:spPr>
            <a:xfrm>
              <a:off x="6486272" y="2832972"/>
              <a:ext cx="663350"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Custom Apps via API</a:t>
              </a:r>
            </a:p>
          </p:txBody>
        </p:sp>
      </p:grpSp>
      <p:grpSp>
        <p:nvGrpSpPr>
          <p:cNvPr id="26" name="Group 25"/>
          <p:cNvGrpSpPr/>
          <p:nvPr/>
        </p:nvGrpSpPr>
        <p:grpSpPr>
          <a:xfrm>
            <a:off x="5393985" y="1742674"/>
            <a:ext cx="1238290" cy="2126833"/>
            <a:chOff x="5138085" y="1853993"/>
            <a:chExt cx="844367" cy="1450248"/>
          </a:xfrm>
        </p:grpSpPr>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flipH="1">
              <a:off x="5138085" y="1853993"/>
              <a:ext cx="844367" cy="844367"/>
            </a:xfrm>
            <a:prstGeom prst="rect">
              <a:avLst/>
            </a:prstGeom>
          </p:spPr>
        </p:pic>
        <p:sp>
          <p:nvSpPr>
            <p:cNvPr id="21" name="TextBox 20"/>
            <p:cNvSpPr txBox="1"/>
            <p:nvPr/>
          </p:nvSpPr>
          <p:spPr>
            <a:xfrm>
              <a:off x="5201555" y="2832972"/>
              <a:ext cx="726144" cy="471269"/>
            </a:xfrm>
            <a:prstGeom prst="rect">
              <a:avLst/>
            </a:prstGeom>
            <a:noFill/>
          </p:spPr>
          <p:txBody>
            <a:bodyPr wrap="square" lIns="0" tIns="0" rIns="0" bIns="0" rtlCol="0">
              <a:noAutofit/>
            </a:bodyPr>
            <a:lstStyle/>
            <a:p>
              <a:pPr algn="ctr" defTabSz="457189"/>
              <a:r>
                <a:rPr lang="en-US" sz="1200" dirty="0">
                  <a:solidFill>
                    <a:srgbClr val="FFFFFF"/>
                  </a:solidFill>
                  <a:latin typeface="Helvetica Neue"/>
                  <a:cs typeface="Helvetica Neue"/>
                </a:rPr>
                <a:t>Filter Expressions</a:t>
              </a:r>
            </a:p>
          </p:txBody>
        </p:sp>
      </p:grpSp>
    </p:spTree>
    <p:extLst>
      <p:ext uri="{BB962C8B-B14F-4D97-AF65-F5344CB8AC3E}">
        <p14:creationId xmlns:p14="http://schemas.microsoft.com/office/powerpoint/2010/main" val="16809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ECS Containers </a:t>
            </a:r>
          </a:p>
          <a:p>
            <a:r>
              <a:rPr lang="en-US" dirty="0"/>
              <a:t>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b="1" dirty="0">
                <a:solidFill>
                  <a:schemeClr val="accent3"/>
                </a:solidFill>
              </a:rPr>
              <a:t>Dev</a:t>
            </a:r>
          </a:p>
          <a:p>
            <a:pPr marL="171450" indent="-171450">
              <a:buFont typeface="Arial" panose="020B0604020202020204" pitchFamily="34" charset="0"/>
              <a:buChar char="•"/>
            </a:pPr>
            <a:r>
              <a:rPr lang="en-US" sz="2000" dirty="0"/>
              <a:t>Language &amp; Framework</a:t>
            </a:r>
          </a:p>
          <a:p>
            <a:pPr marL="171450" indent="-171450">
              <a:buFont typeface="Arial" panose="020B0604020202020204" pitchFamily="34" charset="0"/>
              <a:buChar char="•"/>
            </a:pPr>
            <a:r>
              <a:rPr lang="en-US" sz="2000" dirty="0"/>
              <a:t>Packaging</a:t>
            </a:r>
          </a:p>
          <a:p>
            <a:pPr marL="171450" indent="-171450">
              <a:buFont typeface="Arial" panose="020B0604020202020204" pitchFamily="34" charset="0"/>
              <a:buChar char="•"/>
            </a:pPr>
            <a:r>
              <a:rPr lang="en-US" sz="2000" dirty="0"/>
              <a:t>Local dev, test, debug</a:t>
            </a:r>
          </a:p>
          <a:p>
            <a:pPr marL="171450" indent="-171450">
              <a:buFont typeface="Arial" panose="020B0604020202020204" pitchFamily="34" charset="0"/>
              <a:buChar char="•"/>
            </a:pPr>
            <a:r>
              <a:rPr lang="en-US" sz="2000" dirty="0"/>
              <a:t>Identify bottlenecks</a:t>
            </a:r>
          </a:p>
          <a:p>
            <a:pPr marL="914400" lvl="1" indent="-171450">
              <a:buFont typeface="Arial" panose="020B0604020202020204" pitchFamily="34" charset="0"/>
              <a:buChar char="•"/>
            </a:pPr>
            <a:r>
              <a:rPr lang="en-US" sz="1600" dirty="0"/>
              <a:t>Logging &amp; Monitoring</a:t>
            </a:r>
          </a:p>
          <a:p>
            <a:pPr marL="171450" indent="-171450">
              <a:buFont typeface="Arial" panose="020B0604020202020204" pitchFamily="34" charset="0"/>
              <a:buChar char="•"/>
            </a:pPr>
            <a:r>
              <a:rPr lang="en-US" sz="2000" dirty="0"/>
              <a:t>Launch is the start line</a:t>
            </a:r>
          </a:p>
          <a:p>
            <a:pPr marL="171450" indent="-171450">
              <a:buFont typeface="Arial" panose="020B0604020202020204" pitchFamily="34" charset="0"/>
              <a:buChar char="•"/>
            </a:pPr>
            <a:r>
              <a:rPr lang="en-US" sz="2000" dirty="0"/>
              <a:t>Release new versions</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b="1" dirty="0">
                <a:solidFill>
                  <a:schemeClr val="accent3"/>
                </a:solidFill>
              </a:rPr>
              <a:t>Ops</a:t>
            </a:r>
          </a:p>
          <a:p>
            <a:pPr marL="171450" indent="-171450">
              <a:buFont typeface="Arial" panose="020B0604020202020204" pitchFamily="34" charset="0"/>
              <a:buChar char="•"/>
            </a:pPr>
            <a:r>
              <a:rPr lang="en-US" sz="2000" dirty="0"/>
              <a:t>Keep application stable</a:t>
            </a:r>
          </a:p>
          <a:p>
            <a:pPr marL="171450" indent="-171450">
              <a:buFont typeface="Arial" panose="020B0604020202020204" pitchFamily="34" charset="0"/>
              <a:buChar char="•"/>
            </a:pPr>
            <a:r>
              <a:rPr lang="en-US" sz="2000" dirty="0"/>
              <a:t>Repository for storing artifacts</a:t>
            </a:r>
          </a:p>
          <a:p>
            <a:pPr marL="171450" indent="-171450">
              <a:buFont typeface="Arial" panose="020B0604020202020204" pitchFamily="34" charset="0"/>
              <a:buChar char="•"/>
            </a:pPr>
            <a:r>
              <a:rPr lang="en-US" sz="2000" dirty="0"/>
              <a:t>Scale, patch, upgrade </a:t>
            </a:r>
          </a:p>
          <a:p>
            <a:pPr marL="171450" indent="-171450">
              <a:buFont typeface="Arial" panose="020B0604020202020204" pitchFamily="34" charset="0"/>
              <a:buChar char="•"/>
            </a:pPr>
            <a:r>
              <a:rPr lang="en-US" sz="2000" dirty="0"/>
              <a:t>Infrastructure</a:t>
            </a:r>
          </a:p>
          <a:p>
            <a:pPr marL="171450" indent="-171450">
              <a:buFont typeface="Arial" panose="020B0604020202020204" pitchFamily="34" charset="0"/>
              <a:buChar char="•"/>
            </a:pPr>
            <a:r>
              <a:rPr lang="en-US" sz="2000" dirty="0"/>
              <a:t>Deployment pipeline</a:t>
            </a:r>
          </a:p>
          <a:p>
            <a:pPr marL="171450" indent="-171450">
              <a:buFont typeface="Arial" panose="020B0604020202020204" pitchFamily="34" charset="0"/>
              <a:buChar char="•"/>
            </a:pPr>
            <a:r>
              <a:rPr lang="en-US" sz="2000" dirty="0"/>
              <a:t>Dev prod parity</a:t>
            </a:r>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50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500"/>
                                  </p:stCondLst>
                                  <p:childTnLst>
                                    <p:set>
                                      <p:cBhvr>
                                        <p:cTn id="43" dur="1" fill="hold">
                                          <p:stCondLst>
                                            <p:cond delay="0"/>
                                          </p:stCondLst>
                                        </p:cTn>
                                        <p:tgtEl>
                                          <p:spTgt spid="5">
                                            <p:txEl>
                                              <p:pRg st="2" end="2"/>
                                            </p:txEl>
                                          </p:spTgt>
                                        </p:tgtEl>
                                        <p:attrNameLst>
                                          <p:attrName>style.visibility</p:attrName>
                                        </p:attrNameLst>
                                      </p:cBhvr>
                                      <p:to>
                                        <p:strVal val="visible"/>
                                      </p:to>
                                    </p:set>
                                  </p:childTnLst>
                                </p:cTn>
                              </p:par>
                            </p:childTnLst>
                          </p:cTn>
                        </p:par>
                        <p:par>
                          <p:cTn id="44" fill="hold">
                            <p:stCondLst>
                              <p:cond delay="1000"/>
                            </p:stCondLst>
                            <p:childTnLst>
                              <p:par>
                                <p:cTn id="45" presetID="1" presetClass="entr" presetSubtype="0" fill="hold" nodeType="afterEffect">
                                  <p:stCondLst>
                                    <p:cond delay="50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500"/>
                                  </p:stCondLst>
                                  <p:childTnLst>
                                    <p:set>
                                      <p:cBhvr>
                                        <p:cTn id="49" dur="1" fill="hold">
                                          <p:stCondLst>
                                            <p:cond delay="0"/>
                                          </p:stCondLst>
                                        </p:cTn>
                                        <p:tgtEl>
                                          <p:spTgt spid="5">
                                            <p:txEl>
                                              <p:pRg st="4" end="4"/>
                                            </p:txEl>
                                          </p:spTgt>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500"/>
                                  </p:stCondLst>
                                  <p:childTnLst>
                                    <p:set>
                                      <p:cBhvr>
                                        <p:cTn id="52" dur="1" fill="hold">
                                          <p:stCondLst>
                                            <p:cond delay="0"/>
                                          </p:stCondLst>
                                        </p:cTn>
                                        <p:tgtEl>
                                          <p:spTgt spid="5">
                                            <p:txEl>
                                              <p:pRg st="5" end="5"/>
                                            </p:txEl>
                                          </p:spTgt>
                                        </p:tgtEl>
                                        <p:attrNameLst>
                                          <p:attrName>style.visibility</p:attrName>
                                        </p:attrNameLst>
                                      </p:cBhvr>
                                      <p:to>
                                        <p:strVal val="visible"/>
                                      </p:to>
                                    </p:se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4084-22A3-1D43-9201-96598ECED07F}"/>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Building Blocks for Containerized </a:t>
            </a:r>
            <a:r>
              <a:rPr lang="en-US" dirty="0" err="1">
                <a:latin typeface="Amazon Ember" panose="020B0603020204020204" pitchFamily="34" charset="0"/>
                <a:ea typeface="Amazon Ember" panose="020B0603020204020204" pitchFamily="34" charset="0"/>
                <a:cs typeface="Amazon Ember" panose="020B0603020204020204" pitchFamily="34" charset="0"/>
              </a:rPr>
              <a:t>Microservices</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4" name="Group 143">
            <a:extLst>
              <a:ext uri="{FF2B5EF4-FFF2-40B4-BE49-F238E27FC236}">
                <a16:creationId xmlns:a16="http://schemas.microsoft.com/office/drawing/2014/main" id="{F703884B-5B13-F942-8494-BC0C8506C418}"/>
              </a:ext>
            </a:extLst>
          </p:cNvPr>
          <p:cNvGrpSpPr/>
          <p:nvPr/>
        </p:nvGrpSpPr>
        <p:grpSpPr>
          <a:xfrm>
            <a:off x="3083095" y="1368262"/>
            <a:ext cx="1456901" cy="364918"/>
            <a:chOff x="4817682" y="617719"/>
            <a:chExt cx="1456900" cy="364918"/>
          </a:xfrm>
        </p:grpSpPr>
        <p:pic>
          <p:nvPicPr>
            <p:cNvPr id="145" name="Picture 144">
              <a:extLst>
                <a:ext uri="{FF2B5EF4-FFF2-40B4-BE49-F238E27FC236}">
                  <a16:creationId xmlns:a16="http://schemas.microsoft.com/office/drawing/2014/main" id="{7BF2386B-E1F2-3C47-B4B5-FCDF18AA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682" y="617719"/>
              <a:ext cx="263945" cy="364918"/>
            </a:xfrm>
            <a:prstGeom prst="rect">
              <a:avLst/>
            </a:prstGeom>
          </p:spPr>
        </p:pic>
        <p:sp>
          <p:nvSpPr>
            <p:cNvPr id="146" name="TextBox 504">
              <a:extLst>
                <a:ext uri="{FF2B5EF4-FFF2-40B4-BE49-F238E27FC236}">
                  <a16:creationId xmlns:a16="http://schemas.microsoft.com/office/drawing/2014/main" id="{CF9505F2-C7A2-5B4B-B38C-2EC761AB1336}"/>
                </a:ext>
              </a:extLst>
            </p:cNvPr>
            <p:cNvSpPr txBox="1"/>
            <p:nvPr/>
          </p:nvSpPr>
          <p:spPr>
            <a:xfrm>
              <a:off x="5227557" y="700348"/>
              <a:ext cx="1047025" cy="21108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Elastic Beanstalk</a:t>
              </a:r>
            </a:p>
          </p:txBody>
        </p:sp>
      </p:grpSp>
      <p:grpSp>
        <p:nvGrpSpPr>
          <p:cNvPr id="147" name="Group 146">
            <a:extLst>
              <a:ext uri="{FF2B5EF4-FFF2-40B4-BE49-F238E27FC236}">
                <a16:creationId xmlns:a16="http://schemas.microsoft.com/office/drawing/2014/main" id="{FF9CE179-E91A-5546-B858-FCF2BFD7797D}"/>
              </a:ext>
            </a:extLst>
          </p:cNvPr>
          <p:cNvGrpSpPr/>
          <p:nvPr/>
        </p:nvGrpSpPr>
        <p:grpSpPr>
          <a:xfrm>
            <a:off x="321607" y="3141377"/>
            <a:ext cx="1180080" cy="364916"/>
            <a:chOff x="5017401" y="3624881"/>
            <a:chExt cx="1180080" cy="364916"/>
          </a:xfrm>
        </p:grpSpPr>
        <p:pic>
          <p:nvPicPr>
            <p:cNvPr id="148" name="Picture 147">
              <a:extLst>
                <a:ext uri="{FF2B5EF4-FFF2-40B4-BE49-F238E27FC236}">
                  <a16:creationId xmlns:a16="http://schemas.microsoft.com/office/drawing/2014/main" id="{C4996E7C-CA71-7145-B959-0B274A1C8D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7401" y="3624881"/>
              <a:ext cx="304096" cy="364916"/>
            </a:xfrm>
            <a:prstGeom prst="rect">
              <a:avLst/>
            </a:prstGeom>
          </p:spPr>
        </p:pic>
        <p:sp>
          <p:nvSpPr>
            <p:cNvPr id="149" name="TextBox 594">
              <a:extLst>
                <a:ext uri="{FF2B5EF4-FFF2-40B4-BE49-F238E27FC236}">
                  <a16:creationId xmlns:a16="http://schemas.microsoft.com/office/drawing/2014/main" id="{D8F4B0E9-CED8-6F4F-87DB-42C9A5FDB64A}"/>
                </a:ext>
              </a:extLst>
            </p:cNvPr>
            <p:cNvSpPr txBox="1"/>
            <p:nvPr/>
          </p:nvSpPr>
          <p:spPr>
            <a:xfrm>
              <a:off x="5382863" y="3698596"/>
              <a:ext cx="814618" cy="21748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SQS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50" name="Rectangle 149">
            <a:extLst>
              <a:ext uri="{FF2B5EF4-FFF2-40B4-BE49-F238E27FC236}">
                <a16:creationId xmlns:a16="http://schemas.microsoft.com/office/drawing/2014/main" id="{AB72B53E-204A-7B41-BDBB-8780A3D24E15}"/>
              </a:ext>
            </a:extLst>
          </p:cNvPr>
          <p:cNvSpPr/>
          <p:nvPr/>
        </p:nvSpPr>
        <p:spPr>
          <a:xfrm>
            <a:off x="317754" y="837947"/>
            <a:ext cx="4222242" cy="327832"/>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Compute</a:t>
            </a:r>
          </a:p>
        </p:txBody>
      </p:sp>
      <p:grpSp>
        <p:nvGrpSpPr>
          <p:cNvPr id="151" name="Group 150">
            <a:extLst>
              <a:ext uri="{FF2B5EF4-FFF2-40B4-BE49-F238E27FC236}">
                <a16:creationId xmlns:a16="http://schemas.microsoft.com/office/drawing/2014/main" id="{0FE56520-3036-114E-90B1-6A1EAA078460}"/>
              </a:ext>
            </a:extLst>
          </p:cNvPr>
          <p:cNvGrpSpPr/>
          <p:nvPr/>
        </p:nvGrpSpPr>
        <p:grpSpPr>
          <a:xfrm>
            <a:off x="7595447" y="4248015"/>
            <a:ext cx="1493555" cy="548640"/>
            <a:chOff x="780838" y="3968930"/>
            <a:chExt cx="1493555" cy="548640"/>
          </a:xfrm>
        </p:grpSpPr>
        <p:pic>
          <p:nvPicPr>
            <p:cNvPr id="152" name="Picture 151">
              <a:extLst>
                <a:ext uri="{FF2B5EF4-FFF2-40B4-BE49-F238E27FC236}">
                  <a16:creationId xmlns:a16="http://schemas.microsoft.com/office/drawing/2014/main" id="{CA1D6FD3-CF1E-2546-B7BF-1B6C6408FD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838" y="3968930"/>
              <a:ext cx="548640" cy="548640"/>
            </a:xfrm>
            <a:prstGeom prst="rect">
              <a:avLst/>
            </a:prstGeom>
          </p:spPr>
        </p:pic>
        <p:sp>
          <p:nvSpPr>
            <p:cNvPr id="153" name="TextBox 119">
              <a:extLst>
                <a:ext uri="{FF2B5EF4-FFF2-40B4-BE49-F238E27FC236}">
                  <a16:creationId xmlns:a16="http://schemas.microsoft.com/office/drawing/2014/main" id="{F39AE7A6-A600-324A-958C-7982F0C95AB0}"/>
                </a:ext>
              </a:extLst>
            </p:cNvPr>
            <p:cNvSpPr txBox="1"/>
            <p:nvPr/>
          </p:nvSpPr>
          <p:spPr>
            <a:xfrm>
              <a:off x="1260033" y="4083819"/>
              <a:ext cx="1014360" cy="2678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X-Ray</a:t>
              </a:r>
            </a:p>
          </p:txBody>
        </p:sp>
      </p:grpSp>
      <p:sp>
        <p:nvSpPr>
          <p:cNvPr id="154" name="Rectangle 153">
            <a:extLst>
              <a:ext uri="{FF2B5EF4-FFF2-40B4-BE49-F238E27FC236}">
                <a16:creationId xmlns:a16="http://schemas.microsoft.com/office/drawing/2014/main" id="{85184666-6A51-BB49-BE3E-8DEB2ED3C19E}"/>
              </a:ext>
            </a:extLst>
          </p:cNvPr>
          <p:cNvSpPr/>
          <p:nvPr/>
        </p:nvSpPr>
        <p:spPr>
          <a:xfrm>
            <a:off x="335046" y="3776910"/>
            <a:ext cx="4204950" cy="348201"/>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Developer Tools</a:t>
            </a:r>
          </a:p>
        </p:txBody>
      </p:sp>
      <p:grpSp>
        <p:nvGrpSpPr>
          <p:cNvPr id="155" name="Group 154">
            <a:extLst>
              <a:ext uri="{FF2B5EF4-FFF2-40B4-BE49-F238E27FC236}">
                <a16:creationId xmlns:a16="http://schemas.microsoft.com/office/drawing/2014/main" id="{9D922BFB-DD92-C04D-9800-E7B7F1625D6C}"/>
              </a:ext>
            </a:extLst>
          </p:cNvPr>
          <p:cNvGrpSpPr/>
          <p:nvPr/>
        </p:nvGrpSpPr>
        <p:grpSpPr>
          <a:xfrm>
            <a:off x="1660016" y="4325885"/>
            <a:ext cx="1229376" cy="372195"/>
            <a:chOff x="859511" y="4635499"/>
            <a:chExt cx="1229376" cy="372195"/>
          </a:xfrm>
        </p:grpSpPr>
        <p:pic>
          <p:nvPicPr>
            <p:cNvPr id="156" name="Picture 155">
              <a:extLst>
                <a:ext uri="{FF2B5EF4-FFF2-40B4-BE49-F238E27FC236}">
                  <a16:creationId xmlns:a16="http://schemas.microsoft.com/office/drawing/2014/main" id="{5576E538-02A1-1E47-9925-6263743C97B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9511" y="4635499"/>
              <a:ext cx="308650" cy="372195"/>
            </a:xfrm>
            <a:prstGeom prst="rect">
              <a:avLst/>
            </a:prstGeom>
          </p:spPr>
        </p:pic>
        <p:sp>
          <p:nvSpPr>
            <p:cNvPr id="157" name="TextBox 119">
              <a:extLst>
                <a:ext uri="{FF2B5EF4-FFF2-40B4-BE49-F238E27FC236}">
                  <a16:creationId xmlns:a16="http://schemas.microsoft.com/office/drawing/2014/main" id="{68474EAD-8542-C648-BA4D-53FC5C3FE6F2}"/>
                </a:ext>
              </a:extLst>
            </p:cNvPr>
            <p:cNvSpPr txBox="1"/>
            <p:nvPr/>
          </p:nvSpPr>
          <p:spPr>
            <a:xfrm>
              <a:off x="1260033" y="4723388"/>
              <a:ext cx="828854" cy="2280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CodeBuild</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58" name="Group 157">
            <a:extLst>
              <a:ext uri="{FF2B5EF4-FFF2-40B4-BE49-F238E27FC236}">
                <a16:creationId xmlns:a16="http://schemas.microsoft.com/office/drawing/2014/main" id="{1090EB4A-2E69-4040-89A6-BF586EA400E2}"/>
              </a:ext>
            </a:extLst>
          </p:cNvPr>
          <p:cNvGrpSpPr/>
          <p:nvPr/>
        </p:nvGrpSpPr>
        <p:grpSpPr>
          <a:xfrm>
            <a:off x="3015636" y="4325886"/>
            <a:ext cx="1485386" cy="372193"/>
            <a:chOff x="4116955" y="4635501"/>
            <a:chExt cx="1485386" cy="372193"/>
          </a:xfrm>
        </p:grpSpPr>
        <p:pic>
          <p:nvPicPr>
            <p:cNvPr id="159" name="Picture 158">
              <a:extLst>
                <a:ext uri="{FF2B5EF4-FFF2-40B4-BE49-F238E27FC236}">
                  <a16:creationId xmlns:a16="http://schemas.microsoft.com/office/drawing/2014/main" id="{16E945B6-D2C2-544C-A7CD-EE5E8987337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16955" y="4635501"/>
              <a:ext cx="311012" cy="372193"/>
            </a:xfrm>
            <a:prstGeom prst="rect">
              <a:avLst/>
            </a:prstGeom>
          </p:spPr>
        </p:pic>
        <p:sp>
          <p:nvSpPr>
            <p:cNvPr id="160" name="TextBox 119">
              <a:extLst>
                <a:ext uri="{FF2B5EF4-FFF2-40B4-BE49-F238E27FC236}">
                  <a16:creationId xmlns:a16="http://schemas.microsoft.com/office/drawing/2014/main" id="{B280E11E-BD58-4349-8E9E-05BDEC17803B}"/>
                </a:ext>
              </a:extLst>
            </p:cNvPr>
            <p:cNvSpPr txBox="1"/>
            <p:nvPr/>
          </p:nvSpPr>
          <p:spPr>
            <a:xfrm>
              <a:off x="4517477" y="4699696"/>
              <a:ext cx="1084864" cy="25501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CodePipeline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1" name="Group 160">
            <a:extLst>
              <a:ext uri="{FF2B5EF4-FFF2-40B4-BE49-F238E27FC236}">
                <a16:creationId xmlns:a16="http://schemas.microsoft.com/office/drawing/2014/main" id="{6641332D-1D72-D447-9B44-AF2FC16728CE}"/>
              </a:ext>
            </a:extLst>
          </p:cNvPr>
          <p:cNvGrpSpPr/>
          <p:nvPr/>
        </p:nvGrpSpPr>
        <p:grpSpPr>
          <a:xfrm>
            <a:off x="258444" y="4244056"/>
            <a:ext cx="1264141" cy="535853"/>
            <a:chOff x="6376603" y="3935231"/>
            <a:chExt cx="1264141" cy="535853"/>
          </a:xfrm>
        </p:grpSpPr>
        <p:pic>
          <p:nvPicPr>
            <p:cNvPr id="162" name="Picture 161">
              <a:extLst>
                <a:ext uri="{FF2B5EF4-FFF2-40B4-BE49-F238E27FC236}">
                  <a16:creationId xmlns:a16="http://schemas.microsoft.com/office/drawing/2014/main" id="{DEA4840E-A088-6B4A-B239-FFEFBDEEE5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6603" y="3935231"/>
              <a:ext cx="535724" cy="535853"/>
            </a:xfrm>
            <a:prstGeom prst="rect">
              <a:avLst/>
            </a:prstGeom>
          </p:spPr>
        </p:pic>
        <p:sp>
          <p:nvSpPr>
            <p:cNvPr id="163" name="TextBox 119">
              <a:extLst>
                <a:ext uri="{FF2B5EF4-FFF2-40B4-BE49-F238E27FC236}">
                  <a16:creationId xmlns:a16="http://schemas.microsoft.com/office/drawing/2014/main" id="{72072882-EEFA-F34B-8AF4-0BF0D4EFDDCA}"/>
                </a:ext>
              </a:extLst>
            </p:cNvPr>
            <p:cNvSpPr txBox="1"/>
            <p:nvPr/>
          </p:nvSpPr>
          <p:spPr>
            <a:xfrm>
              <a:off x="6985862" y="4112772"/>
              <a:ext cx="654882" cy="216542"/>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Cloud9</a:t>
              </a:r>
            </a:p>
          </p:txBody>
        </p:sp>
      </p:grpSp>
      <p:grpSp>
        <p:nvGrpSpPr>
          <p:cNvPr id="164" name="Group 163">
            <a:extLst>
              <a:ext uri="{FF2B5EF4-FFF2-40B4-BE49-F238E27FC236}">
                <a16:creationId xmlns:a16="http://schemas.microsoft.com/office/drawing/2014/main" id="{B97291AA-5036-364D-93BE-1293E6260EF1}"/>
              </a:ext>
            </a:extLst>
          </p:cNvPr>
          <p:cNvGrpSpPr/>
          <p:nvPr/>
        </p:nvGrpSpPr>
        <p:grpSpPr>
          <a:xfrm>
            <a:off x="1789852" y="1344981"/>
            <a:ext cx="1125401" cy="411480"/>
            <a:chOff x="4797606" y="648129"/>
            <a:chExt cx="1125400" cy="411480"/>
          </a:xfrm>
        </p:grpSpPr>
        <p:pic>
          <p:nvPicPr>
            <p:cNvPr id="165" name="Picture 164">
              <a:extLst>
                <a:ext uri="{FF2B5EF4-FFF2-40B4-BE49-F238E27FC236}">
                  <a16:creationId xmlns:a16="http://schemas.microsoft.com/office/drawing/2014/main" id="{C61EEA67-AFDC-7649-B232-B5B3776CDF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97606" y="648129"/>
              <a:ext cx="411480" cy="411480"/>
            </a:xfrm>
            <a:prstGeom prst="rect">
              <a:avLst/>
            </a:prstGeom>
          </p:spPr>
        </p:pic>
        <p:sp>
          <p:nvSpPr>
            <p:cNvPr id="166" name="TextBox 504">
              <a:extLst>
                <a:ext uri="{FF2B5EF4-FFF2-40B4-BE49-F238E27FC236}">
                  <a16:creationId xmlns:a16="http://schemas.microsoft.com/office/drawing/2014/main" id="{7792FC3A-0FAA-AF48-B654-D6A34BF55834}"/>
                </a:ext>
              </a:extLst>
            </p:cNvPr>
            <p:cNvSpPr txBox="1"/>
            <p:nvPr/>
          </p:nvSpPr>
          <p:spPr>
            <a:xfrm>
              <a:off x="5296133" y="742914"/>
              <a:ext cx="626873" cy="18799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Fargate</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67" name="Group 166">
            <a:extLst>
              <a:ext uri="{FF2B5EF4-FFF2-40B4-BE49-F238E27FC236}">
                <a16:creationId xmlns:a16="http://schemas.microsoft.com/office/drawing/2014/main" id="{6AFFC26C-16CC-0D46-8605-ED458134B3DA}"/>
              </a:ext>
            </a:extLst>
          </p:cNvPr>
          <p:cNvGrpSpPr/>
          <p:nvPr/>
        </p:nvGrpSpPr>
        <p:grpSpPr>
          <a:xfrm>
            <a:off x="377962" y="1390365"/>
            <a:ext cx="1242237" cy="320712"/>
            <a:chOff x="4797606" y="657967"/>
            <a:chExt cx="1242237" cy="320712"/>
          </a:xfrm>
        </p:grpSpPr>
        <p:pic>
          <p:nvPicPr>
            <p:cNvPr id="168" name="Picture 167">
              <a:extLst>
                <a:ext uri="{FF2B5EF4-FFF2-40B4-BE49-F238E27FC236}">
                  <a16:creationId xmlns:a16="http://schemas.microsoft.com/office/drawing/2014/main" id="{1E64C0BD-01B4-9645-876E-4018A199AF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169" name="TextBox 504">
              <a:extLst>
                <a:ext uri="{FF2B5EF4-FFF2-40B4-BE49-F238E27FC236}">
                  <a16:creationId xmlns:a16="http://schemas.microsoft.com/office/drawing/2014/main" id="{96BF8BCF-C423-7C45-885B-2B7D2C6FB5CF}"/>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ECS</a:t>
              </a:r>
            </a:p>
          </p:txBody>
        </p:sp>
      </p:grpSp>
      <p:sp>
        <p:nvSpPr>
          <p:cNvPr id="170" name="Rectangle 169">
            <a:extLst>
              <a:ext uri="{FF2B5EF4-FFF2-40B4-BE49-F238E27FC236}">
                <a16:creationId xmlns:a16="http://schemas.microsoft.com/office/drawing/2014/main" id="{C85C06B6-47A1-9D43-AEDD-63B3CCD63BCC}"/>
              </a:ext>
            </a:extLst>
          </p:cNvPr>
          <p:cNvSpPr/>
          <p:nvPr/>
        </p:nvSpPr>
        <p:spPr>
          <a:xfrm>
            <a:off x="340213" y="2557578"/>
            <a:ext cx="4203191" cy="368572"/>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Application Integration</a:t>
            </a:r>
          </a:p>
        </p:txBody>
      </p:sp>
      <p:grpSp>
        <p:nvGrpSpPr>
          <p:cNvPr id="171" name="Group 170">
            <a:extLst>
              <a:ext uri="{FF2B5EF4-FFF2-40B4-BE49-F238E27FC236}">
                <a16:creationId xmlns:a16="http://schemas.microsoft.com/office/drawing/2014/main" id="{18B9A84E-C10A-884B-9F13-C8EAEDDBC1AB}"/>
              </a:ext>
            </a:extLst>
          </p:cNvPr>
          <p:cNvGrpSpPr/>
          <p:nvPr/>
        </p:nvGrpSpPr>
        <p:grpSpPr>
          <a:xfrm>
            <a:off x="1324403" y="3171787"/>
            <a:ext cx="1126251" cy="304097"/>
            <a:chOff x="5017401" y="3655291"/>
            <a:chExt cx="1126251" cy="304096"/>
          </a:xfrm>
        </p:grpSpPr>
        <p:pic>
          <p:nvPicPr>
            <p:cNvPr id="172" name="Picture 171">
              <a:extLst>
                <a:ext uri="{FF2B5EF4-FFF2-40B4-BE49-F238E27FC236}">
                  <a16:creationId xmlns:a16="http://schemas.microsoft.com/office/drawing/2014/main" id="{3EA31F82-F5A9-A548-8E29-B27B021987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7401" y="3655291"/>
              <a:ext cx="304096" cy="304096"/>
            </a:xfrm>
            <a:prstGeom prst="rect">
              <a:avLst/>
            </a:prstGeom>
          </p:spPr>
        </p:pic>
        <p:sp>
          <p:nvSpPr>
            <p:cNvPr id="173" name="TextBox 594">
              <a:extLst>
                <a:ext uri="{FF2B5EF4-FFF2-40B4-BE49-F238E27FC236}">
                  <a16:creationId xmlns:a16="http://schemas.microsoft.com/office/drawing/2014/main" id="{E1237776-89B3-E04B-9388-4B29EB32E99F}"/>
                </a:ext>
              </a:extLst>
            </p:cNvPr>
            <p:cNvSpPr txBox="1"/>
            <p:nvPr/>
          </p:nvSpPr>
          <p:spPr>
            <a:xfrm>
              <a:off x="5367610" y="3738415"/>
              <a:ext cx="776042" cy="183624"/>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74" name="Group 173">
            <a:extLst>
              <a:ext uri="{FF2B5EF4-FFF2-40B4-BE49-F238E27FC236}">
                <a16:creationId xmlns:a16="http://schemas.microsoft.com/office/drawing/2014/main" id="{933ACE75-1794-DA4B-8633-9D089940EDB8}"/>
              </a:ext>
            </a:extLst>
          </p:cNvPr>
          <p:cNvGrpSpPr/>
          <p:nvPr/>
        </p:nvGrpSpPr>
        <p:grpSpPr>
          <a:xfrm>
            <a:off x="2295305" y="3152385"/>
            <a:ext cx="1304512" cy="342900"/>
            <a:chOff x="5017400" y="3667811"/>
            <a:chExt cx="1304512" cy="342900"/>
          </a:xfrm>
        </p:grpSpPr>
        <p:pic>
          <p:nvPicPr>
            <p:cNvPr id="175" name="Picture 174">
              <a:extLst>
                <a:ext uri="{FF2B5EF4-FFF2-40B4-BE49-F238E27FC236}">
                  <a16:creationId xmlns:a16="http://schemas.microsoft.com/office/drawing/2014/main" id="{49868B14-72E4-E643-AE80-B854600AB9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7400" y="3667811"/>
              <a:ext cx="373674" cy="342900"/>
            </a:xfrm>
            <a:prstGeom prst="rect">
              <a:avLst/>
            </a:prstGeom>
          </p:spPr>
        </p:pic>
        <p:sp>
          <p:nvSpPr>
            <p:cNvPr id="176" name="TextBox 594">
              <a:extLst>
                <a:ext uri="{FF2B5EF4-FFF2-40B4-BE49-F238E27FC236}">
                  <a16:creationId xmlns:a16="http://schemas.microsoft.com/office/drawing/2014/main" id="{97AE4FB0-CD41-5F40-9CD8-307796D94A33}"/>
                </a:ext>
              </a:extLst>
            </p:cNvPr>
            <p:cNvSpPr txBox="1"/>
            <p:nvPr/>
          </p:nvSpPr>
          <p:spPr>
            <a:xfrm>
              <a:off x="5452440" y="3721298"/>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MQ</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77" name="Rectangle 176">
            <a:extLst>
              <a:ext uri="{FF2B5EF4-FFF2-40B4-BE49-F238E27FC236}">
                <a16:creationId xmlns:a16="http://schemas.microsoft.com/office/drawing/2014/main" id="{6615622E-7B14-3E49-A01B-DE0626FBB6C5}"/>
              </a:ext>
            </a:extLst>
          </p:cNvPr>
          <p:cNvSpPr/>
          <p:nvPr/>
        </p:nvSpPr>
        <p:spPr>
          <a:xfrm>
            <a:off x="4718304" y="3775407"/>
            <a:ext cx="4231900" cy="348201"/>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Logging &amp; Monitoring</a:t>
            </a:r>
          </a:p>
        </p:txBody>
      </p:sp>
      <p:grpSp>
        <p:nvGrpSpPr>
          <p:cNvPr id="178" name="Group 177">
            <a:extLst>
              <a:ext uri="{FF2B5EF4-FFF2-40B4-BE49-F238E27FC236}">
                <a16:creationId xmlns:a16="http://schemas.microsoft.com/office/drawing/2014/main" id="{124EB840-5A9D-3E42-9A7F-4D93B88EBB56}"/>
              </a:ext>
            </a:extLst>
          </p:cNvPr>
          <p:cNvGrpSpPr/>
          <p:nvPr/>
        </p:nvGrpSpPr>
        <p:grpSpPr>
          <a:xfrm>
            <a:off x="4718293" y="4287025"/>
            <a:ext cx="1462544" cy="470621"/>
            <a:chOff x="803797" y="3968931"/>
            <a:chExt cx="1462545" cy="470621"/>
          </a:xfrm>
        </p:grpSpPr>
        <p:pic>
          <p:nvPicPr>
            <p:cNvPr id="179" name="Picture 178">
              <a:extLst>
                <a:ext uri="{FF2B5EF4-FFF2-40B4-BE49-F238E27FC236}">
                  <a16:creationId xmlns:a16="http://schemas.microsoft.com/office/drawing/2014/main" id="{487F60BF-57A2-9848-9375-121884EB6F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3797" y="3968931"/>
              <a:ext cx="424706" cy="470621"/>
            </a:xfrm>
            <a:prstGeom prst="rect">
              <a:avLst/>
            </a:prstGeom>
          </p:spPr>
        </p:pic>
        <p:sp>
          <p:nvSpPr>
            <p:cNvPr id="180" name="TextBox 119">
              <a:extLst>
                <a:ext uri="{FF2B5EF4-FFF2-40B4-BE49-F238E27FC236}">
                  <a16:creationId xmlns:a16="http://schemas.microsoft.com/office/drawing/2014/main" id="{BBF2A468-442C-A147-9292-632FA5D2A5BA}"/>
                </a:ext>
              </a:extLst>
            </p:cNvPr>
            <p:cNvSpPr txBox="1"/>
            <p:nvPr/>
          </p:nvSpPr>
          <p:spPr>
            <a:xfrm>
              <a:off x="1260033" y="4061617"/>
              <a:ext cx="1006309" cy="27887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CloudWatch</a:t>
              </a:r>
            </a:p>
          </p:txBody>
        </p:sp>
      </p:grpSp>
      <p:grpSp>
        <p:nvGrpSpPr>
          <p:cNvPr id="181" name="Group 180">
            <a:extLst>
              <a:ext uri="{FF2B5EF4-FFF2-40B4-BE49-F238E27FC236}">
                <a16:creationId xmlns:a16="http://schemas.microsoft.com/office/drawing/2014/main" id="{2484C660-C8B8-1B4F-A30A-71F2D5395530}"/>
              </a:ext>
            </a:extLst>
          </p:cNvPr>
          <p:cNvGrpSpPr/>
          <p:nvPr/>
        </p:nvGrpSpPr>
        <p:grpSpPr>
          <a:xfrm>
            <a:off x="6284451" y="4287025"/>
            <a:ext cx="1355649" cy="470621"/>
            <a:chOff x="821014" y="3968931"/>
            <a:chExt cx="1355649" cy="470621"/>
          </a:xfrm>
        </p:grpSpPr>
        <p:pic>
          <p:nvPicPr>
            <p:cNvPr id="182" name="Picture 181">
              <a:extLst>
                <a:ext uri="{FF2B5EF4-FFF2-40B4-BE49-F238E27FC236}">
                  <a16:creationId xmlns:a16="http://schemas.microsoft.com/office/drawing/2014/main" id="{21EC7834-AAD8-F14B-B6DE-50E8C97C1FE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1014" y="3968931"/>
              <a:ext cx="390271" cy="470621"/>
            </a:xfrm>
            <a:prstGeom prst="rect">
              <a:avLst/>
            </a:prstGeom>
          </p:spPr>
        </p:pic>
        <p:sp>
          <p:nvSpPr>
            <p:cNvPr id="183" name="TextBox 119">
              <a:extLst>
                <a:ext uri="{FF2B5EF4-FFF2-40B4-BE49-F238E27FC236}">
                  <a16:creationId xmlns:a16="http://schemas.microsoft.com/office/drawing/2014/main" id="{6EFC1494-7222-7B46-9858-0B81E5401F06}"/>
                </a:ext>
              </a:extLst>
            </p:cNvPr>
            <p:cNvSpPr txBox="1"/>
            <p:nvPr/>
          </p:nvSpPr>
          <p:spPr>
            <a:xfrm>
              <a:off x="1304686" y="4016023"/>
              <a:ext cx="871977" cy="35573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CloudTrail</a:t>
              </a:r>
              <a:endPar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4" name="Group 183">
            <a:extLst>
              <a:ext uri="{FF2B5EF4-FFF2-40B4-BE49-F238E27FC236}">
                <a16:creationId xmlns:a16="http://schemas.microsoft.com/office/drawing/2014/main" id="{22CBA640-6C1D-1343-A310-0A2DF24E806A}"/>
              </a:ext>
            </a:extLst>
          </p:cNvPr>
          <p:cNvGrpSpPr/>
          <p:nvPr/>
        </p:nvGrpSpPr>
        <p:grpSpPr>
          <a:xfrm>
            <a:off x="4892388" y="1321397"/>
            <a:ext cx="1403756" cy="336033"/>
            <a:chOff x="5161383" y="1801807"/>
            <a:chExt cx="1403756" cy="336033"/>
          </a:xfrm>
        </p:grpSpPr>
        <p:pic>
          <p:nvPicPr>
            <p:cNvPr id="185" name="Picture 184">
              <a:extLst>
                <a:ext uri="{FF2B5EF4-FFF2-40B4-BE49-F238E27FC236}">
                  <a16:creationId xmlns:a16="http://schemas.microsoft.com/office/drawing/2014/main" id="{25D28135-3DC0-C448-8708-009FA12E4527}"/>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61383" y="1801807"/>
              <a:ext cx="303364" cy="336033"/>
            </a:xfrm>
            <a:prstGeom prst="rect">
              <a:avLst/>
            </a:prstGeom>
          </p:spPr>
        </p:pic>
        <p:sp>
          <p:nvSpPr>
            <p:cNvPr id="186" name="TextBox 254">
              <a:extLst>
                <a:ext uri="{FF2B5EF4-FFF2-40B4-BE49-F238E27FC236}">
                  <a16:creationId xmlns:a16="http://schemas.microsoft.com/office/drawing/2014/main" id="{56252D63-6FA1-5443-AF00-92FAF49E9651}"/>
                </a:ext>
              </a:extLst>
            </p:cNvPr>
            <p:cNvSpPr txBox="1"/>
            <p:nvPr/>
          </p:nvSpPr>
          <p:spPr>
            <a:xfrm>
              <a:off x="5594739" y="1885971"/>
              <a:ext cx="970400" cy="21968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DynamoDB</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87" name="Group 186">
            <a:extLst>
              <a:ext uri="{FF2B5EF4-FFF2-40B4-BE49-F238E27FC236}">
                <a16:creationId xmlns:a16="http://schemas.microsoft.com/office/drawing/2014/main" id="{6C748E1B-EF06-2A4E-84B6-D33A78F2E765}"/>
              </a:ext>
            </a:extLst>
          </p:cNvPr>
          <p:cNvGrpSpPr/>
          <p:nvPr/>
        </p:nvGrpSpPr>
        <p:grpSpPr>
          <a:xfrm>
            <a:off x="6959848" y="1302907"/>
            <a:ext cx="1822837" cy="349233"/>
            <a:chOff x="5018584" y="1188291"/>
            <a:chExt cx="1822837" cy="349233"/>
          </a:xfrm>
        </p:grpSpPr>
        <p:pic>
          <p:nvPicPr>
            <p:cNvPr id="188" name="Picture 187">
              <a:extLst>
                <a:ext uri="{FF2B5EF4-FFF2-40B4-BE49-F238E27FC236}">
                  <a16:creationId xmlns:a16="http://schemas.microsoft.com/office/drawing/2014/main" id="{988F1080-DEF4-0A45-AA4B-0A01E2D363B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18584" y="1188291"/>
              <a:ext cx="291028" cy="349233"/>
            </a:xfrm>
            <a:prstGeom prst="rect">
              <a:avLst/>
            </a:prstGeom>
          </p:spPr>
        </p:pic>
        <p:sp>
          <p:nvSpPr>
            <p:cNvPr id="189" name="TextBox 347">
              <a:extLst>
                <a:ext uri="{FF2B5EF4-FFF2-40B4-BE49-F238E27FC236}">
                  <a16:creationId xmlns:a16="http://schemas.microsoft.com/office/drawing/2014/main" id="{9DC37F36-1F18-7140-9F05-A660164A2DED}"/>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S3</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90" name="Rectangle 189">
            <a:extLst>
              <a:ext uri="{FF2B5EF4-FFF2-40B4-BE49-F238E27FC236}">
                <a16:creationId xmlns:a16="http://schemas.microsoft.com/office/drawing/2014/main" id="{4FD5FDB3-1B51-6D43-8E8E-B87EDE617C12}"/>
              </a:ext>
            </a:extLst>
          </p:cNvPr>
          <p:cNvSpPr/>
          <p:nvPr/>
        </p:nvSpPr>
        <p:spPr>
          <a:xfrm>
            <a:off x="4726795" y="837947"/>
            <a:ext cx="4204950" cy="326091"/>
          </a:xfrm>
          <a:prstGeom prst="rect">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Storage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Database</a:t>
            </a:r>
          </a:p>
        </p:txBody>
      </p:sp>
      <p:grpSp>
        <p:nvGrpSpPr>
          <p:cNvPr id="191" name="Group 190">
            <a:extLst>
              <a:ext uri="{FF2B5EF4-FFF2-40B4-BE49-F238E27FC236}">
                <a16:creationId xmlns:a16="http://schemas.microsoft.com/office/drawing/2014/main" id="{A4D1DBDB-5DDE-FC4E-BD28-E06AFB0313EC}"/>
              </a:ext>
            </a:extLst>
          </p:cNvPr>
          <p:cNvGrpSpPr/>
          <p:nvPr/>
        </p:nvGrpSpPr>
        <p:grpSpPr>
          <a:xfrm>
            <a:off x="4892388" y="1839928"/>
            <a:ext cx="1822837" cy="348893"/>
            <a:chOff x="5018584" y="1188461"/>
            <a:chExt cx="1822837" cy="348893"/>
          </a:xfrm>
        </p:grpSpPr>
        <p:pic>
          <p:nvPicPr>
            <p:cNvPr id="192" name="Picture 191">
              <a:extLst>
                <a:ext uri="{FF2B5EF4-FFF2-40B4-BE49-F238E27FC236}">
                  <a16:creationId xmlns:a16="http://schemas.microsoft.com/office/drawing/2014/main" id="{5560D64F-7A28-2245-8DFE-3E5B1B2CE4B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18584" y="1188461"/>
              <a:ext cx="291028" cy="348893"/>
            </a:xfrm>
            <a:prstGeom prst="rect">
              <a:avLst/>
            </a:prstGeom>
          </p:spPr>
        </p:pic>
        <p:sp>
          <p:nvSpPr>
            <p:cNvPr id="193" name="TextBox 347">
              <a:extLst>
                <a:ext uri="{FF2B5EF4-FFF2-40B4-BE49-F238E27FC236}">
                  <a16:creationId xmlns:a16="http://schemas.microsoft.com/office/drawing/2014/main" id="{4B1D0930-FAA4-0D43-AACC-525ACB41FB6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t>
              </a:r>
              <a:r>
                <a:rPr lang="en-US" sz="1200" b="1" dirty="0" err="1">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ElastiCache</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4" name="Group 193">
            <a:extLst>
              <a:ext uri="{FF2B5EF4-FFF2-40B4-BE49-F238E27FC236}">
                <a16:creationId xmlns:a16="http://schemas.microsoft.com/office/drawing/2014/main" id="{7A87DF34-9FEB-4E45-9752-C33AA3385B26}"/>
              </a:ext>
            </a:extLst>
          </p:cNvPr>
          <p:cNvGrpSpPr/>
          <p:nvPr/>
        </p:nvGrpSpPr>
        <p:grpSpPr>
          <a:xfrm>
            <a:off x="6959848" y="1859579"/>
            <a:ext cx="1822837" cy="329225"/>
            <a:chOff x="5018584" y="1198295"/>
            <a:chExt cx="1822837" cy="329225"/>
          </a:xfrm>
        </p:grpSpPr>
        <p:pic>
          <p:nvPicPr>
            <p:cNvPr id="195" name="Picture 194">
              <a:extLst>
                <a:ext uri="{FF2B5EF4-FFF2-40B4-BE49-F238E27FC236}">
                  <a16:creationId xmlns:a16="http://schemas.microsoft.com/office/drawing/2014/main" id="{CD20FF2F-2907-2348-A677-FE2AF74743C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18584" y="1198295"/>
              <a:ext cx="291028" cy="329225"/>
            </a:xfrm>
            <a:prstGeom prst="rect">
              <a:avLst/>
            </a:prstGeom>
          </p:spPr>
        </p:pic>
        <p:sp>
          <p:nvSpPr>
            <p:cNvPr id="196" name="TextBox 347">
              <a:extLst>
                <a:ext uri="{FF2B5EF4-FFF2-40B4-BE49-F238E27FC236}">
                  <a16:creationId xmlns:a16="http://schemas.microsoft.com/office/drawing/2014/main" id="{EAD1DCE5-F615-5045-A40D-0085DB30CFC2}"/>
                </a:ext>
              </a:extLst>
            </p:cNvPr>
            <p:cNvSpPr txBox="1"/>
            <p:nvPr/>
          </p:nvSpPr>
          <p:spPr>
            <a:xfrm>
              <a:off x="5438232" y="1273771"/>
              <a:ext cx="1403189" cy="178273"/>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RDS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197" name="Group 196">
            <a:extLst>
              <a:ext uri="{FF2B5EF4-FFF2-40B4-BE49-F238E27FC236}">
                <a16:creationId xmlns:a16="http://schemas.microsoft.com/office/drawing/2014/main" id="{6746EE5F-5B9A-6A4B-BCF0-7178880CF862}"/>
              </a:ext>
            </a:extLst>
          </p:cNvPr>
          <p:cNvGrpSpPr/>
          <p:nvPr/>
        </p:nvGrpSpPr>
        <p:grpSpPr>
          <a:xfrm>
            <a:off x="377962" y="1970136"/>
            <a:ext cx="1225092" cy="320712"/>
            <a:chOff x="4814751" y="657967"/>
            <a:chExt cx="1225092" cy="320712"/>
          </a:xfrm>
        </p:grpSpPr>
        <p:pic>
          <p:nvPicPr>
            <p:cNvPr id="198" name="Picture 197">
              <a:extLst>
                <a:ext uri="{FF2B5EF4-FFF2-40B4-BE49-F238E27FC236}">
                  <a16:creationId xmlns:a16="http://schemas.microsoft.com/office/drawing/2014/main" id="{30AD5758-25A0-6043-BF5A-FE219945BD1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4751" y="657967"/>
              <a:ext cx="308609" cy="320712"/>
            </a:xfrm>
            <a:prstGeom prst="rect">
              <a:avLst/>
            </a:prstGeom>
          </p:spPr>
        </p:pic>
        <p:sp>
          <p:nvSpPr>
            <p:cNvPr id="199" name="TextBox 504">
              <a:extLst>
                <a:ext uri="{FF2B5EF4-FFF2-40B4-BE49-F238E27FC236}">
                  <a16:creationId xmlns:a16="http://schemas.microsoft.com/office/drawing/2014/main" id="{E1E2CC18-974C-674A-B9D2-0B04BBB9430E}"/>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ECR</a:t>
              </a:r>
            </a:p>
          </p:txBody>
        </p:sp>
      </p:grpSp>
      <p:grpSp>
        <p:nvGrpSpPr>
          <p:cNvPr id="200" name="Group 199">
            <a:extLst>
              <a:ext uri="{FF2B5EF4-FFF2-40B4-BE49-F238E27FC236}">
                <a16:creationId xmlns:a16="http://schemas.microsoft.com/office/drawing/2014/main" id="{C3DC9C66-F1DB-2549-A48B-8D08A557D8E6}"/>
              </a:ext>
            </a:extLst>
          </p:cNvPr>
          <p:cNvGrpSpPr/>
          <p:nvPr/>
        </p:nvGrpSpPr>
        <p:grpSpPr>
          <a:xfrm>
            <a:off x="1789852" y="1970136"/>
            <a:ext cx="1242237" cy="320712"/>
            <a:chOff x="4797606" y="657967"/>
            <a:chExt cx="1242237" cy="320712"/>
          </a:xfrm>
        </p:grpSpPr>
        <p:pic>
          <p:nvPicPr>
            <p:cNvPr id="201" name="Picture 200">
              <a:extLst>
                <a:ext uri="{FF2B5EF4-FFF2-40B4-BE49-F238E27FC236}">
                  <a16:creationId xmlns:a16="http://schemas.microsoft.com/office/drawing/2014/main" id="{88C31DD1-816F-5541-84AD-DE5BEFF00D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7606" y="657967"/>
              <a:ext cx="342900" cy="320712"/>
            </a:xfrm>
            <a:prstGeom prst="rect">
              <a:avLst/>
            </a:prstGeom>
          </p:spPr>
        </p:pic>
        <p:sp>
          <p:nvSpPr>
            <p:cNvPr id="202" name="TextBox 504">
              <a:extLst>
                <a:ext uri="{FF2B5EF4-FFF2-40B4-BE49-F238E27FC236}">
                  <a16:creationId xmlns:a16="http://schemas.microsoft.com/office/drawing/2014/main" id="{CDC60EA0-5554-5C43-AE9B-A06AF82DC829}"/>
                </a:ext>
              </a:extLst>
            </p:cNvPr>
            <p:cNvSpPr txBox="1"/>
            <p:nvPr/>
          </p:nvSpPr>
          <p:spPr>
            <a:xfrm>
              <a:off x="5310159" y="726149"/>
              <a:ext cx="729684" cy="227330"/>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EKS</a:t>
              </a:r>
            </a:p>
          </p:txBody>
        </p:sp>
      </p:grpSp>
      <p:grpSp>
        <p:nvGrpSpPr>
          <p:cNvPr id="203" name="Group 202">
            <a:extLst>
              <a:ext uri="{FF2B5EF4-FFF2-40B4-BE49-F238E27FC236}">
                <a16:creationId xmlns:a16="http://schemas.microsoft.com/office/drawing/2014/main" id="{44122BFD-06CC-704C-9FEB-5ECC49A39DE3}"/>
              </a:ext>
            </a:extLst>
          </p:cNvPr>
          <p:cNvGrpSpPr/>
          <p:nvPr/>
        </p:nvGrpSpPr>
        <p:grpSpPr>
          <a:xfrm>
            <a:off x="7550373" y="3090516"/>
            <a:ext cx="1409509" cy="349233"/>
            <a:chOff x="5202090" y="3017175"/>
            <a:chExt cx="1409509" cy="349233"/>
          </a:xfrm>
        </p:grpSpPr>
        <p:pic>
          <p:nvPicPr>
            <p:cNvPr id="204" name="Picture 203">
              <a:extLst>
                <a:ext uri="{FF2B5EF4-FFF2-40B4-BE49-F238E27FC236}">
                  <a16:creationId xmlns:a16="http://schemas.microsoft.com/office/drawing/2014/main" id="{D22B7F42-25C7-4B47-94CE-F6230CC6E43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2090" y="3017175"/>
              <a:ext cx="291028" cy="349233"/>
            </a:xfrm>
            <a:prstGeom prst="rect">
              <a:avLst/>
            </a:prstGeom>
          </p:spPr>
        </p:pic>
        <p:sp>
          <p:nvSpPr>
            <p:cNvPr id="205" name="TextBox 583">
              <a:extLst>
                <a:ext uri="{FF2B5EF4-FFF2-40B4-BE49-F238E27FC236}">
                  <a16:creationId xmlns:a16="http://schemas.microsoft.com/office/drawing/2014/main" id="{1CD5A027-1375-6B44-8FAE-9AA2DC76C677}"/>
                </a:ext>
              </a:extLst>
            </p:cNvPr>
            <p:cNvSpPr txBox="1"/>
            <p:nvPr/>
          </p:nvSpPr>
          <p:spPr>
            <a:xfrm>
              <a:off x="5630084" y="3154807"/>
              <a:ext cx="981515" cy="15324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API Gateway</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206" name="Rectangle 205">
            <a:extLst>
              <a:ext uri="{FF2B5EF4-FFF2-40B4-BE49-F238E27FC236}">
                <a16:creationId xmlns:a16="http://schemas.microsoft.com/office/drawing/2014/main" id="{2097F621-DCBD-0448-856B-5C8AAEB0433E}"/>
              </a:ext>
            </a:extLst>
          </p:cNvPr>
          <p:cNvSpPr/>
          <p:nvPr/>
        </p:nvSpPr>
        <p:spPr>
          <a:xfrm>
            <a:off x="4727981" y="2553665"/>
            <a:ext cx="4231901" cy="355638"/>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latin typeface="Amazon Ember" panose="02000000000000000000" pitchFamily="2" charset="0"/>
                <a:ea typeface="Amazon Ember" panose="02000000000000000000" pitchFamily="2" charset="0"/>
                <a:cs typeface="Amazon Ember" panose="020B0603020204020204" pitchFamily="34" charset="0"/>
              </a:rPr>
              <a:t>Networking &amp; </a:t>
            </a:r>
            <a:r>
              <a:rPr lang="en-US" sz="1400" dirty="0">
                <a:solidFill>
                  <a:srgbClr val="000000"/>
                </a:solidFill>
                <a:latin typeface="Amazon Ember" panose="02000000000000000000" pitchFamily="2" charset="0"/>
                <a:ea typeface="Amazon Ember" panose="02000000000000000000" pitchFamily="2" charset="0"/>
                <a:cs typeface="Amazon Ember" panose="020B0603020204020204" pitchFamily="34" charset="0"/>
              </a:rPr>
              <a:t>API Proxy</a:t>
            </a:r>
          </a:p>
        </p:txBody>
      </p:sp>
      <p:grpSp>
        <p:nvGrpSpPr>
          <p:cNvPr id="207" name="Group 206">
            <a:extLst>
              <a:ext uri="{FF2B5EF4-FFF2-40B4-BE49-F238E27FC236}">
                <a16:creationId xmlns:a16="http://schemas.microsoft.com/office/drawing/2014/main" id="{3CE1493E-7313-E849-80AF-2282BDC85CE7}"/>
              </a:ext>
            </a:extLst>
          </p:cNvPr>
          <p:cNvGrpSpPr/>
          <p:nvPr/>
        </p:nvGrpSpPr>
        <p:grpSpPr>
          <a:xfrm>
            <a:off x="4727980" y="3090516"/>
            <a:ext cx="1440503" cy="349233"/>
            <a:chOff x="5202656" y="3017175"/>
            <a:chExt cx="1440503" cy="349233"/>
          </a:xfrm>
        </p:grpSpPr>
        <p:pic>
          <p:nvPicPr>
            <p:cNvPr id="208" name="Picture 207">
              <a:extLst>
                <a:ext uri="{FF2B5EF4-FFF2-40B4-BE49-F238E27FC236}">
                  <a16:creationId xmlns:a16="http://schemas.microsoft.com/office/drawing/2014/main" id="{2AFA05E4-921C-084E-91F2-5DCF828CBB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02656" y="3017175"/>
              <a:ext cx="289897" cy="349233"/>
            </a:xfrm>
            <a:prstGeom prst="rect">
              <a:avLst/>
            </a:prstGeom>
          </p:spPr>
        </p:pic>
        <p:sp>
          <p:nvSpPr>
            <p:cNvPr id="209" name="TextBox 583">
              <a:extLst>
                <a:ext uri="{FF2B5EF4-FFF2-40B4-BE49-F238E27FC236}">
                  <a16:creationId xmlns:a16="http://schemas.microsoft.com/office/drawing/2014/main" id="{46AFC226-DAE6-A242-9ABA-D368F3555552}"/>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Elastic Load Balancing</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210" name="Group 209">
            <a:extLst>
              <a:ext uri="{FF2B5EF4-FFF2-40B4-BE49-F238E27FC236}">
                <a16:creationId xmlns:a16="http://schemas.microsoft.com/office/drawing/2014/main" id="{B9661604-E8B9-A242-85EA-58D12AB8B43B}"/>
              </a:ext>
            </a:extLst>
          </p:cNvPr>
          <p:cNvGrpSpPr/>
          <p:nvPr/>
        </p:nvGrpSpPr>
        <p:grpSpPr>
          <a:xfrm>
            <a:off x="6255530" y="3090516"/>
            <a:ext cx="1440356" cy="349233"/>
            <a:chOff x="5202803" y="3017176"/>
            <a:chExt cx="1440356" cy="349233"/>
          </a:xfrm>
        </p:grpSpPr>
        <p:pic>
          <p:nvPicPr>
            <p:cNvPr id="211" name="Picture 210">
              <a:extLst>
                <a:ext uri="{FF2B5EF4-FFF2-40B4-BE49-F238E27FC236}">
                  <a16:creationId xmlns:a16="http://schemas.microsoft.com/office/drawing/2014/main" id="{DD50F469-41CF-9D44-8F0B-42313835997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02803" y="3017176"/>
              <a:ext cx="289607" cy="349233"/>
            </a:xfrm>
            <a:prstGeom prst="rect">
              <a:avLst/>
            </a:prstGeom>
          </p:spPr>
        </p:pic>
        <p:sp>
          <p:nvSpPr>
            <p:cNvPr id="212" name="TextBox 583">
              <a:extLst>
                <a:ext uri="{FF2B5EF4-FFF2-40B4-BE49-F238E27FC236}">
                  <a16:creationId xmlns:a16="http://schemas.microsoft.com/office/drawing/2014/main" id="{6D167CF6-CB68-614E-9ADF-402A7CA5CCDF}"/>
                </a:ext>
              </a:extLst>
            </p:cNvPr>
            <p:cNvSpPr txBox="1"/>
            <p:nvPr/>
          </p:nvSpPr>
          <p:spPr>
            <a:xfrm>
              <a:off x="5630084" y="3111245"/>
              <a:ext cx="1013075" cy="196807"/>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Amazon Route 53</a:t>
              </a:r>
              <a:endParaRPr lang="en-US" sz="3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5" name="Group 4">
            <a:extLst>
              <a:ext uri="{FF2B5EF4-FFF2-40B4-BE49-F238E27FC236}">
                <a16:creationId xmlns:a16="http://schemas.microsoft.com/office/drawing/2014/main" id="{522D022B-F60E-DF4B-A02D-7C078C1FA193}"/>
              </a:ext>
            </a:extLst>
          </p:cNvPr>
          <p:cNvGrpSpPr/>
          <p:nvPr/>
        </p:nvGrpSpPr>
        <p:grpSpPr>
          <a:xfrm>
            <a:off x="3371005" y="3147294"/>
            <a:ext cx="1222625" cy="360345"/>
            <a:chOff x="3371005" y="3147294"/>
            <a:chExt cx="1222625" cy="360345"/>
          </a:xfrm>
        </p:grpSpPr>
        <p:pic>
          <p:nvPicPr>
            <p:cNvPr id="4" name="Picture 3">
              <a:extLst>
                <a:ext uri="{FF2B5EF4-FFF2-40B4-BE49-F238E27FC236}">
                  <a16:creationId xmlns:a16="http://schemas.microsoft.com/office/drawing/2014/main" id="{FE24F463-495A-0943-BC25-745D4BD94C68}"/>
                </a:ext>
              </a:extLst>
            </p:cNvPr>
            <p:cNvPicPr>
              <a:picLocks noChangeAspect="1"/>
            </p:cNvPicPr>
            <p:nvPr/>
          </p:nvPicPr>
          <p:blipFill>
            <a:blip r:embed="rId23"/>
            <a:stretch>
              <a:fillRect/>
            </a:stretch>
          </p:blipFill>
          <p:spPr>
            <a:xfrm flipH="1">
              <a:off x="3371005" y="3147294"/>
              <a:ext cx="295222" cy="360345"/>
            </a:xfrm>
            <a:prstGeom prst="rect">
              <a:avLst/>
            </a:prstGeom>
          </p:spPr>
        </p:pic>
        <p:sp>
          <p:nvSpPr>
            <p:cNvPr id="74" name="TextBox 594">
              <a:extLst>
                <a:ext uri="{FF2B5EF4-FFF2-40B4-BE49-F238E27FC236}">
                  <a16:creationId xmlns:a16="http://schemas.microsoft.com/office/drawing/2014/main" id="{0A2D59EF-2948-1F4E-8D01-537DD86B69F7}"/>
                </a:ext>
              </a:extLst>
            </p:cNvPr>
            <p:cNvSpPr txBox="1"/>
            <p:nvPr/>
          </p:nvSpPr>
          <p:spPr>
            <a:xfrm>
              <a:off x="3724158" y="3205873"/>
              <a:ext cx="869472" cy="235925"/>
            </a:xfrm>
            <a:prstGeom prst="rect">
              <a:avLst/>
            </a:prstGeom>
            <a:noFill/>
          </p:spPr>
          <p:txBody>
            <a:bodyPr wrap="squar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AWS Step Functions</a:t>
              </a:r>
              <a:endParaRPr lang="en-US" sz="2800" b="1" dirty="0">
                <a:solidFill>
                  <a:schemeClr val="bg1"/>
                </a:solidFill>
                <a:latin typeface="Amazon Ember" panose="02000000000000000000" pitchFamily="2" charset="0"/>
                <a:ea typeface="Amazon Ember" panose="02000000000000000000" pitchFamily="2" charset="0"/>
                <a:cs typeface="Amazon Ember" panose="020B0603020204020204" pitchFamily="34" charset="0"/>
              </a:endParaRPr>
            </a:p>
          </p:txBody>
        </p:sp>
      </p:grpSp>
    </p:spTree>
    <p:extLst>
      <p:ext uri="{BB962C8B-B14F-4D97-AF65-F5344CB8AC3E}">
        <p14:creationId xmlns:p14="http://schemas.microsoft.com/office/powerpoint/2010/main" val="73948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4" grpId="0" animBg="1"/>
      <p:bldP spid="170" grpId="0" animBg="1"/>
      <p:bldP spid="177" grpId="0" animBg="1"/>
      <p:bldP spid="190" grpId="0" animBg="1"/>
      <p:bldP spid="20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Helm</a:t>
            </a:r>
          </a:p>
        </p:txBody>
      </p:sp>
      <p:pic>
        <p:nvPicPr>
          <p:cNvPr id="3" name="Picture 2">
            <a:extLst>
              <a:ext uri="{FF2B5EF4-FFF2-40B4-BE49-F238E27FC236}">
                <a16:creationId xmlns:a16="http://schemas.microsoft.com/office/drawing/2014/main" id="{4684E278-D193-E743-8E19-5C94860B3D3B}"/>
              </a:ext>
            </a:extLst>
          </p:cNvPr>
          <p:cNvPicPr>
            <a:picLocks noChangeAspect="1"/>
          </p:cNvPicPr>
          <p:nvPr/>
        </p:nvPicPr>
        <p:blipFill rotWithShape="1">
          <a:blip r:embed="rId2"/>
          <a:srcRect l="13100" t="11713" r="12650" b="11787"/>
          <a:stretch/>
        </p:blipFill>
        <p:spPr>
          <a:xfrm>
            <a:off x="6677179" y="1462704"/>
            <a:ext cx="1885950" cy="1943100"/>
          </a:xfrm>
          <a:prstGeom prst="rect">
            <a:avLst/>
          </a:prstGeom>
        </p:spPr>
      </p:pic>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Templating and packaging tool for Kubernetes apps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Apt, yum, homebrew for k8s</a:t>
            </a:r>
          </a:p>
          <a:p>
            <a:pPr marL="342900" indent="-342900">
              <a:buFont typeface="Arial" panose="020B0604020202020204" pitchFamily="34" charset="0"/>
              <a:buChar char="•"/>
            </a:pPr>
            <a:r>
              <a:rPr lang="en-US" dirty="0"/>
              <a:t>Manage the chart and release</a:t>
            </a:r>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4285835" y="3928674"/>
            <a:ext cx="3105337" cy="707886"/>
          </a:xfrm>
          <a:prstGeom prst="rect">
            <a:avLst/>
          </a:prstGeom>
          <a:noFill/>
        </p:spPr>
        <p:txBody>
          <a:bodyPr wrap="none" rtlCol="0">
            <a:spAutoFit/>
          </a:bodyPr>
          <a:lstStyle/>
          <a:p>
            <a:r>
              <a:rPr lang="en-US" sz="2000" dirty="0">
                <a:solidFill>
                  <a:schemeClr val="bg1"/>
                </a:solidFill>
              </a:rPr>
              <a:t>Client manages charts</a:t>
            </a:r>
          </a:p>
          <a:p>
            <a:r>
              <a:rPr lang="en-US" sz="2000" dirty="0">
                <a:solidFill>
                  <a:schemeClr val="bg1"/>
                </a:solidFill>
              </a:rPr>
              <a:t>Server manages releases</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P spid="8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t>
            </a:r>
            <a:br>
              <a:rPr lang="en-US" dirty="0"/>
            </a:br>
            <a:r>
              <a:rPr lang="en-US" dirty="0"/>
              <a:t>Application Packaging </a:t>
            </a:r>
            <a:br>
              <a:rPr lang="en-US" dirty="0"/>
            </a:br>
            <a:r>
              <a:rPr lang="en-US" dirty="0"/>
              <a:t>using </a:t>
            </a:r>
            <a:r>
              <a:rPr lang="en-US" dirty="0" err="1"/>
              <a:t>Ksonnet</a:t>
            </a:r>
            <a:endParaRPr lang="en-US" dirty="0"/>
          </a:p>
        </p:txBody>
      </p:sp>
      <p:pic>
        <p:nvPicPr>
          <p:cNvPr id="3" name="Picture 2">
            <a:extLst>
              <a:ext uri="{FF2B5EF4-FFF2-40B4-BE49-F238E27FC236}">
                <a16:creationId xmlns:a16="http://schemas.microsoft.com/office/drawing/2014/main" id="{19479E03-FC6D-D54B-A45F-9F9DE6B99081}"/>
              </a:ext>
            </a:extLst>
          </p:cNvPr>
          <p:cNvPicPr>
            <a:picLocks noChangeAspect="1"/>
          </p:cNvPicPr>
          <p:nvPr/>
        </p:nvPicPr>
        <p:blipFill>
          <a:blip r:embed="rId2"/>
          <a:stretch>
            <a:fillRect/>
          </a:stretch>
        </p:blipFill>
        <p:spPr>
          <a:xfrm>
            <a:off x="6364247" y="1213126"/>
            <a:ext cx="2147293" cy="2147293"/>
          </a:xfrm>
          <a:prstGeom prst="rect">
            <a:avLst/>
          </a:prstGeom>
        </p:spPr>
      </p:pic>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9615"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Deployment Pipeline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
        <p:nvSpPr>
          <p:cNvPr id="2" name="Rectangle 1">
            <a:extLst>
              <a:ext uri="{FF2B5EF4-FFF2-40B4-BE49-F238E27FC236}">
                <a16:creationId xmlns:a16="http://schemas.microsoft.com/office/drawing/2014/main" id="{F3B3789E-663C-E44D-A58B-FFDEA593780E}"/>
              </a:ext>
            </a:extLst>
          </p:cNvPr>
          <p:cNvSpPr/>
          <p:nvPr/>
        </p:nvSpPr>
        <p:spPr>
          <a:xfrm>
            <a:off x="1541834" y="4434830"/>
            <a:ext cx="556551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a:t>
            </a:r>
            <a:r>
              <a:rPr lang="en-US" dirty="0">
                <a:solidFill>
                  <a:schemeClr val="bg1"/>
                </a:solidFill>
              </a:rPr>
              <a:t>-samples/</a:t>
            </a:r>
            <a:r>
              <a:rPr lang="en-US" dirty="0" err="1">
                <a:solidFill>
                  <a:schemeClr val="bg1"/>
                </a:solidFill>
              </a:rPr>
              <a:t>aws-kube-codesuite</a:t>
            </a:r>
            <a:endParaRPr lang="en-US" dirty="0">
              <a:solidFill>
                <a:schemeClr val="bg1"/>
              </a:solidFill>
            </a:endParaRPr>
          </a:p>
        </p:txBody>
      </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a:t>Canary Deployment using Service Mesh</a:t>
            </a:r>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Service-to-service communication</a:t>
            </a:r>
          </a:p>
          <a:p>
            <a:pPr marL="342900" indent="-342900">
              <a:buFont typeface="Arial" panose="020B0604020202020204" pitchFamily="34" charset="0"/>
              <a:buChar char="•"/>
            </a:pPr>
            <a:r>
              <a:rPr lang="en-US" dirty="0"/>
              <a:t>Platform to connect, manage and secure microservices</a:t>
            </a:r>
          </a:p>
          <a:p>
            <a:pPr marL="342900" indent="-342900">
              <a:buFont typeface="Arial" panose="020B0604020202020204" pitchFamily="34" charset="0"/>
              <a:buChar char="•"/>
            </a:pPr>
            <a:r>
              <a:rPr lang="en-US" dirty="0"/>
              <a:t>Any language, any framework</a:t>
            </a:r>
          </a:p>
          <a:p>
            <a:pPr marL="342900" indent="-342900">
              <a:buFont typeface="Arial" panose="020B0604020202020204" pitchFamily="34" charset="0"/>
              <a:buChar char="•"/>
            </a:pPr>
            <a:r>
              <a:rPr lang="en-US" dirty="0"/>
              <a:t>Deployed as “sidecar”</a:t>
            </a:r>
          </a:p>
          <a:p>
            <a:pPr marL="342900" indent="-342900">
              <a:buFont typeface="Arial" panose="020B0604020202020204" pitchFamily="34" charset="0"/>
              <a:buChar char="•"/>
            </a:pPr>
            <a:r>
              <a:rPr lang="en-US" dirty="0"/>
              <a:t>Decouple applications from operational aspects</a:t>
            </a:r>
          </a:p>
          <a:p>
            <a:pPr marL="1085850" lvl="1" indent="-342900">
              <a:buFont typeface="Arial" panose="020B0604020202020204" pitchFamily="34" charset="0"/>
              <a:buChar char="•"/>
            </a:pPr>
            <a:r>
              <a:rPr lang="en-US" dirty="0"/>
              <a:t>Service discovery, circuit breakers, routing, tracing, telemetry, </a:t>
            </a:r>
            <a:r>
              <a:rPr lang="en-US" dirty="0" err="1"/>
              <a:t>etc</a:t>
            </a:r>
            <a:endParaRPr lang="en-US" dirty="0"/>
          </a:p>
          <a:p>
            <a:pPr marL="1085850" lvl="1" indent="-342900">
              <a:buFont typeface="Arial" panose="020B0604020202020204" pitchFamily="34" charset="0"/>
              <a:buChar char="•"/>
            </a:pPr>
            <a:r>
              <a:rPr lang="en-US" dirty="0"/>
              <a:t>No changes to microservices</a:t>
            </a:r>
          </a:p>
          <a:p>
            <a:pPr marL="342900" indent="-342900">
              <a:buFont typeface="Arial" panose="020B0604020202020204" pitchFamily="34" charset="0"/>
              <a:buChar char="•"/>
            </a:pPr>
            <a:r>
              <a:rPr lang="en-US" dirty="0"/>
              <a:t>Fleet-wide policy enforcement</a:t>
            </a:r>
          </a:p>
        </p:txBody>
      </p:sp>
    </p:spTree>
    <p:extLst>
      <p:ext uri="{BB962C8B-B14F-4D97-AF65-F5344CB8AC3E}">
        <p14:creationId xmlns:p14="http://schemas.microsoft.com/office/powerpoint/2010/main" val="191671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a:t>Build Your Application</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5135BE-DF98-D745-B104-6AB23E607E8E}"/>
              </a:ext>
            </a:extLst>
          </p:cNvPr>
          <p:cNvSpPr>
            <a:spLocks noGrp="1"/>
          </p:cNvSpPr>
          <p:nvPr>
            <p:ph type="title"/>
          </p:nvPr>
        </p:nvSpPr>
        <p:spPr/>
        <p:txBody>
          <a:bodyPr/>
          <a:lstStyle/>
          <a:p>
            <a:r>
              <a:rPr lang="en-US" dirty="0" err="1"/>
              <a:t>Istio</a:t>
            </a:r>
            <a:endParaRPr lang="en-US" dirty="0"/>
          </a:p>
        </p:txBody>
      </p:sp>
      <p:sp>
        <p:nvSpPr>
          <p:cNvPr id="4" name="Content Placeholder 3">
            <a:extLst>
              <a:ext uri="{FF2B5EF4-FFF2-40B4-BE49-F238E27FC236}">
                <a16:creationId xmlns:a16="http://schemas.microsoft.com/office/drawing/2014/main" id="{A8A7BF54-DBF4-3443-B812-D3C9E1BD2DF1}"/>
              </a:ext>
            </a:extLst>
          </p:cNvPr>
          <p:cNvSpPr>
            <a:spLocks noGrp="1"/>
          </p:cNvSpPr>
          <p:nvPr>
            <p:ph idx="1"/>
          </p:nvPr>
        </p:nvSpPr>
        <p:spPr/>
        <p:txBody>
          <a:bodyPr/>
          <a:lstStyle/>
          <a:p>
            <a:pPr marL="342900" indent="-342900">
              <a:buFont typeface="Arial" panose="020B0604020202020204" pitchFamily="34" charset="0"/>
              <a:buChar char="•"/>
            </a:pPr>
            <a:r>
              <a:rPr lang="en-US" dirty="0"/>
              <a:t>Open platform to connect, manage and secure microservices</a:t>
            </a:r>
          </a:p>
          <a:p>
            <a:pPr marL="342900" indent="-342900">
              <a:buFont typeface="Arial" panose="020B0604020202020204" pitchFamily="34" charset="0"/>
              <a:buChar char="•"/>
            </a:pPr>
            <a:r>
              <a:rPr lang="en-US" dirty="0"/>
              <a:t>Supported on Kubernetes, Nomad and Consul</a:t>
            </a:r>
          </a:p>
        </p:txBody>
      </p:sp>
      <p:pic>
        <p:nvPicPr>
          <p:cNvPr id="5" name="Picture 4">
            <a:extLst>
              <a:ext uri="{FF2B5EF4-FFF2-40B4-BE49-F238E27FC236}">
                <a16:creationId xmlns:a16="http://schemas.microsoft.com/office/drawing/2014/main" id="{6DEC5FD2-A57C-254D-BAE1-82CF4BC26E8E}"/>
              </a:ext>
            </a:extLst>
          </p:cNvPr>
          <p:cNvPicPr>
            <a:picLocks noChangeAspect="1"/>
          </p:cNvPicPr>
          <p:nvPr/>
        </p:nvPicPr>
        <p:blipFill>
          <a:blip r:embed="rId3"/>
          <a:stretch>
            <a:fillRect/>
          </a:stretch>
        </p:blipFill>
        <p:spPr>
          <a:xfrm>
            <a:off x="7797800" y="114936"/>
            <a:ext cx="1075267" cy="1075267"/>
          </a:xfrm>
          <a:prstGeom prst="rect">
            <a:avLst/>
          </a:prstGeom>
        </p:spPr>
      </p:pic>
    </p:spTree>
    <p:extLst>
      <p:ext uri="{BB962C8B-B14F-4D97-AF65-F5344CB8AC3E}">
        <p14:creationId xmlns:p14="http://schemas.microsoft.com/office/powerpoint/2010/main" val="23880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a:extLst>
              <a:ext uri="{FF2B5EF4-FFF2-40B4-BE49-F238E27FC236}">
                <a16:creationId xmlns:a16="http://schemas.microsoft.com/office/drawing/2014/main" id="{11201D11-30CE-FD4E-81EF-7560773BFC8C}"/>
              </a:ext>
            </a:extLst>
          </p:cNvPr>
          <p:cNvPicPr>
            <a:picLocks noChangeAspect="1"/>
          </p:cNvPicPr>
          <p:nvPr/>
        </p:nvPicPr>
        <p:blipFill>
          <a:blip r:embed="rId3"/>
          <a:stretch>
            <a:fillRect/>
          </a:stretch>
        </p:blipFill>
        <p:spPr>
          <a:xfrm>
            <a:off x="956734" y="354522"/>
            <a:ext cx="7120466" cy="3971307"/>
          </a:xfrm>
          <a:prstGeom prst="rect">
            <a:avLst/>
          </a:prstGeom>
        </p:spPr>
      </p:pic>
      <p:sp>
        <p:nvSpPr>
          <p:cNvPr id="100" name="TextBox 99">
            <a:extLst>
              <a:ext uri="{FF2B5EF4-FFF2-40B4-BE49-F238E27FC236}">
                <a16:creationId xmlns:a16="http://schemas.microsoft.com/office/drawing/2014/main" id="{882A5064-571F-E64F-B870-18F6DD24F5BA}"/>
              </a:ext>
            </a:extLst>
          </p:cNvPr>
          <p:cNvSpPr txBox="1"/>
          <p:nvPr/>
        </p:nvSpPr>
        <p:spPr>
          <a:xfrm>
            <a:off x="1854200" y="4394199"/>
            <a:ext cx="5814477"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istio.io</a:t>
            </a:r>
            <a:r>
              <a:rPr lang="en-US" dirty="0">
                <a:solidFill>
                  <a:schemeClr val="bg1"/>
                </a:solidFill>
              </a:rPr>
              <a:t>/docs/concepts/what-is-</a:t>
            </a:r>
            <a:r>
              <a:rPr lang="en-US" dirty="0" err="1">
                <a:solidFill>
                  <a:schemeClr val="bg1"/>
                </a:solidFill>
              </a:rPr>
              <a:t>istio</a:t>
            </a:r>
            <a:r>
              <a:rPr lang="en-US" dirty="0">
                <a:solidFill>
                  <a:schemeClr val="bg1"/>
                </a:solidFill>
              </a:rPr>
              <a:t>/</a:t>
            </a:r>
            <a:r>
              <a:rPr lang="en-US" dirty="0" err="1">
                <a:solidFill>
                  <a:schemeClr val="bg1"/>
                </a:solidFill>
              </a:rPr>
              <a:t>overview.html</a:t>
            </a:r>
            <a:endParaRPr lang="en-US" dirty="0">
              <a:solidFill>
                <a:schemeClr val="bg1"/>
              </a:solidFill>
            </a:endParaRPr>
          </a:p>
        </p:txBody>
      </p:sp>
    </p:spTree>
    <p:extLst>
      <p:ext uri="{BB962C8B-B14F-4D97-AF65-F5344CB8AC3E}">
        <p14:creationId xmlns:p14="http://schemas.microsoft.com/office/powerpoint/2010/main" val="1523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A98E-AFAC-234E-9583-329CBCC6811A}"/>
              </a:ext>
            </a:extLst>
          </p:cNvPr>
          <p:cNvSpPr>
            <a:spLocks noGrp="1"/>
          </p:cNvSpPr>
          <p:nvPr>
            <p:ph type="title"/>
          </p:nvPr>
        </p:nvSpPr>
        <p:spPr/>
        <p:txBody>
          <a:bodyPr/>
          <a:lstStyle/>
          <a:p>
            <a:r>
              <a:rPr lang="en-US" dirty="0"/>
              <a:t>Canary Deployment using Request Routing</a:t>
            </a:r>
          </a:p>
        </p:txBody>
      </p:sp>
      <p:sp>
        <p:nvSpPr>
          <p:cNvPr id="3" name="Content Placeholder 2">
            <a:extLst>
              <a:ext uri="{FF2B5EF4-FFF2-40B4-BE49-F238E27FC236}">
                <a16:creationId xmlns:a16="http://schemas.microsoft.com/office/drawing/2014/main" id="{98B28BCC-1B3B-054B-AFDF-EBE0C59C4DD4}"/>
              </a:ext>
            </a:extLst>
          </p:cNvPr>
          <p:cNvSpPr>
            <a:spLocks noGrp="1"/>
          </p:cNvSpPr>
          <p:nvPr>
            <p:ph idx="1"/>
          </p:nvPr>
        </p:nvSpPr>
        <p:spPr/>
        <p:txBody>
          <a:bodyPr/>
          <a:lstStyle/>
          <a:p>
            <a:r>
              <a:rPr lang="en-US" sz="1400" dirty="0" err="1">
                <a:latin typeface="Courier" pitchFamily="2" charset="0"/>
              </a:rPr>
              <a:t>apiVersion</a:t>
            </a:r>
            <a:r>
              <a:rPr lang="en-US" sz="1400" dirty="0">
                <a:latin typeface="Courier" pitchFamily="2" charset="0"/>
              </a:rPr>
              <a:t>: </a:t>
            </a:r>
            <a:r>
              <a:rPr lang="en-US" sz="1400" dirty="0" err="1">
                <a:latin typeface="Courier" pitchFamily="2" charset="0"/>
              </a:rPr>
              <a:t>config.istio.io</a:t>
            </a:r>
            <a:r>
              <a:rPr lang="en-US" sz="1400" dirty="0">
                <a:latin typeface="Courier" pitchFamily="2" charset="0"/>
              </a:rPr>
              <a:t>/v1alpha2</a:t>
            </a:r>
          </a:p>
          <a:p>
            <a:r>
              <a:rPr lang="en-US" sz="1400" dirty="0">
                <a:latin typeface="Courier" pitchFamily="2" charset="0"/>
              </a:rPr>
              <a:t>kind: </a:t>
            </a:r>
            <a:r>
              <a:rPr lang="en-US" sz="1400" dirty="0" err="1">
                <a:latin typeface="Courier" pitchFamily="2" charset="0"/>
              </a:rPr>
              <a:t>RouteRule</a:t>
            </a:r>
            <a:endParaRPr lang="en-US" sz="1400" dirty="0">
              <a:latin typeface="Courier" pitchFamily="2" charset="0"/>
            </a:endParaRPr>
          </a:p>
          <a:p>
            <a:r>
              <a:rPr lang="en-US" sz="1400" dirty="0">
                <a:latin typeface="Courier" pitchFamily="2" charset="0"/>
              </a:rPr>
              <a:t>metadata:</a:t>
            </a:r>
          </a:p>
          <a:p>
            <a:r>
              <a:rPr lang="en-US" sz="1400" dirty="0">
                <a:latin typeface="Courier" pitchFamily="2" charset="0"/>
              </a:rPr>
              <a:t>  name: greeting-default</a:t>
            </a:r>
          </a:p>
          <a:p>
            <a:r>
              <a:rPr lang="en-US" sz="1400" dirty="0">
                <a:latin typeface="Courier" pitchFamily="2" charset="0"/>
              </a:rPr>
              <a:t>spec:</a:t>
            </a:r>
          </a:p>
          <a:p>
            <a:r>
              <a:rPr lang="en-US" sz="1400" dirty="0">
                <a:latin typeface="Courier" pitchFamily="2" charset="0"/>
              </a:rPr>
              <a:t>  destination:</a:t>
            </a:r>
          </a:p>
          <a:p>
            <a:r>
              <a:rPr lang="en-US" sz="1400" dirty="0">
                <a:latin typeface="Courier" pitchFamily="2" charset="0"/>
              </a:rPr>
              <a:t>    name: greeting</a:t>
            </a:r>
          </a:p>
          <a:p>
            <a:r>
              <a:rPr lang="en-US" sz="1400" dirty="0">
                <a:latin typeface="Courier" pitchFamily="2" charset="0"/>
              </a:rPr>
              <a:t>  route:</a:t>
            </a:r>
          </a:p>
          <a:p>
            <a:r>
              <a:rPr lang="en-US" sz="1400" dirty="0">
                <a:latin typeface="Courier" pitchFamily="2" charset="0"/>
              </a:rPr>
              <a:t>  - labels:</a:t>
            </a:r>
          </a:p>
          <a:p>
            <a:r>
              <a:rPr lang="en-US" sz="1400" dirty="0">
                <a:latin typeface="Courier" pitchFamily="2" charset="0"/>
              </a:rPr>
              <a:t>      greeting: hello</a:t>
            </a:r>
          </a:p>
          <a:p>
            <a:r>
              <a:rPr lang="en-US" sz="1400" dirty="0">
                <a:latin typeface="Courier" pitchFamily="2" charset="0"/>
              </a:rPr>
              <a:t>    weight: 90</a:t>
            </a:r>
          </a:p>
          <a:p>
            <a:r>
              <a:rPr lang="en-US" sz="1400" dirty="0">
                <a:latin typeface="Courier" pitchFamily="2" charset="0"/>
              </a:rPr>
              <a:t>  - labels:</a:t>
            </a:r>
          </a:p>
          <a:p>
            <a:r>
              <a:rPr lang="en-US" sz="1400" dirty="0">
                <a:latin typeface="Courier" pitchFamily="2" charset="0"/>
              </a:rPr>
              <a:t>      greeting: howdy</a:t>
            </a:r>
          </a:p>
          <a:p>
            <a:r>
              <a:rPr lang="en-US" sz="1400" dirty="0">
                <a:latin typeface="Courier" pitchFamily="2" charset="0"/>
              </a:rPr>
              <a:t>    weight: 10</a:t>
            </a:r>
          </a:p>
        </p:txBody>
      </p:sp>
    </p:spTree>
    <p:extLst>
      <p:ext uri="{BB962C8B-B14F-4D97-AF65-F5344CB8AC3E}">
        <p14:creationId xmlns:p14="http://schemas.microsoft.com/office/powerpoint/2010/main" val="22364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5780F5-4ED2-9748-8DE0-11B09E2FED4F}"/>
              </a:ext>
            </a:extLst>
          </p:cNvPr>
          <p:cNvSpPr>
            <a:spLocks noGrp="1"/>
          </p:cNvSpPr>
          <p:nvPr>
            <p:ph sz="quarter" idx="10"/>
          </p:nvPr>
        </p:nvSpPr>
        <p:spPr/>
        <p:txBody>
          <a:bodyPr/>
          <a:lstStyle/>
          <a:p>
            <a:r>
              <a:rPr lang="en-US" dirty="0"/>
              <a:t>Canary Deployment using </a:t>
            </a:r>
            <a:r>
              <a:rPr lang="en-US" dirty="0" err="1"/>
              <a:t>Istio</a:t>
            </a:r>
            <a:endParaRPr lang="en-US" dirty="0"/>
          </a:p>
        </p:txBody>
      </p:sp>
    </p:spTree>
    <p:extLst>
      <p:ext uri="{BB962C8B-B14F-4D97-AF65-F5344CB8AC3E}">
        <p14:creationId xmlns:p14="http://schemas.microsoft.com/office/powerpoint/2010/main" val="37668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B233-B879-4E42-837E-F7CFA3900E30}"/>
              </a:ext>
            </a:extLst>
          </p:cNvPr>
          <p:cNvSpPr>
            <a:spLocks noGrp="1"/>
          </p:cNvSpPr>
          <p:nvPr>
            <p:ph type="title"/>
          </p:nvPr>
        </p:nvSpPr>
        <p:spPr/>
        <p:txBody>
          <a:bodyPr/>
          <a:lstStyle/>
          <a:p>
            <a:r>
              <a:rPr lang="en-US" dirty="0"/>
              <a:t>Fault Injection</a:t>
            </a:r>
          </a:p>
        </p:txBody>
      </p:sp>
      <p:sp>
        <p:nvSpPr>
          <p:cNvPr id="3" name="Content Placeholder 2">
            <a:extLst>
              <a:ext uri="{FF2B5EF4-FFF2-40B4-BE49-F238E27FC236}">
                <a16:creationId xmlns:a16="http://schemas.microsoft.com/office/drawing/2014/main" id="{223DA3D0-055D-6A4B-B2FA-9E2CE08D8422}"/>
              </a:ext>
            </a:extLst>
          </p:cNvPr>
          <p:cNvSpPr>
            <a:spLocks noGrp="1"/>
          </p:cNvSpPr>
          <p:nvPr>
            <p:ph idx="1"/>
          </p:nvPr>
        </p:nvSpPr>
        <p:spPr/>
        <p:txBody>
          <a:bodyPr/>
          <a:lstStyle/>
          <a:p>
            <a:pPr marL="342900" indent="-342900">
              <a:buFont typeface="Arial" panose="020B0604020202020204" pitchFamily="34" charset="0"/>
              <a:buChar char="•"/>
            </a:pPr>
            <a:r>
              <a:rPr lang="en-US" dirty="0"/>
              <a:t>Can inject delays</a:t>
            </a:r>
          </a:p>
          <a:p>
            <a:pPr marL="342900" indent="-342900">
              <a:buFont typeface="Arial" panose="020B0604020202020204" pitchFamily="34" charset="0"/>
              <a:buChar char="•"/>
            </a:pPr>
            <a:r>
              <a:rPr lang="en-US" dirty="0"/>
              <a:t>Force timeouts of your services</a:t>
            </a:r>
          </a:p>
          <a:p>
            <a:pPr marL="342900" indent="-342900">
              <a:buFont typeface="Arial" panose="020B0604020202020204" pitchFamily="34" charset="0"/>
              <a:buChar char="•"/>
            </a:pPr>
            <a:r>
              <a:rPr lang="en-US" dirty="0"/>
              <a:t>Configure latency and spikes</a:t>
            </a:r>
          </a:p>
          <a:p>
            <a:pPr marL="342900" indent="-342900">
              <a:buFont typeface="Arial" panose="020B0604020202020204" pitchFamily="34" charset="0"/>
              <a:buChar char="•"/>
            </a:pPr>
            <a:r>
              <a:rPr lang="en-US" dirty="0"/>
              <a:t>Other undesirable effects</a:t>
            </a:r>
          </a:p>
        </p:txBody>
      </p:sp>
    </p:spTree>
    <p:extLst>
      <p:ext uri="{BB962C8B-B14F-4D97-AF65-F5344CB8AC3E}">
        <p14:creationId xmlns:p14="http://schemas.microsoft.com/office/powerpoint/2010/main" val="4328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77042" y="903397"/>
            <a:ext cx="3962399" cy="2677656"/>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hello</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p:txBody>
      </p:sp>
      <p:sp>
        <p:nvSpPr>
          <p:cNvPr id="6" name="Title 5">
            <a:extLst>
              <a:ext uri="{FF2B5EF4-FFF2-40B4-BE49-F238E27FC236}">
                <a16:creationId xmlns:a16="http://schemas.microsoft.com/office/drawing/2014/main" id="{CA9EB067-FF9D-F144-857A-EFE7D5D71A91}"/>
              </a:ext>
            </a:extLst>
          </p:cNvPr>
          <p:cNvSpPr>
            <a:spLocks noGrp="1"/>
          </p:cNvSpPr>
          <p:nvPr>
            <p:ph type="title"/>
          </p:nvPr>
        </p:nvSpPr>
        <p:spPr/>
        <p:txBody>
          <a:bodyPr/>
          <a:lstStyle/>
          <a:p>
            <a:r>
              <a:rPr lang="en-US" dirty="0"/>
              <a:t>5 seconds delay in 10% of requests</a:t>
            </a:r>
          </a:p>
        </p:txBody>
      </p:sp>
    </p:spTree>
    <p:extLst>
      <p:ext uri="{BB962C8B-B14F-4D97-AF65-F5344CB8AC3E}">
        <p14:creationId xmlns:p14="http://schemas.microsoft.com/office/powerpoint/2010/main" val="24225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FD7828-A442-F947-A894-E0B4B0714B46}"/>
              </a:ext>
            </a:extLst>
          </p:cNvPr>
          <p:cNvSpPr/>
          <p:nvPr/>
        </p:nvSpPr>
        <p:spPr>
          <a:xfrm>
            <a:off x="448734" y="369997"/>
            <a:ext cx="3962399" cy="3970318"/>
          </a:xfrm>
          <a:prstGeom prst="rect">
            <a:avLst/>
          </a:prstGeom>
          <a:solidFill>
            <a:schemeClr val="tx1"/>
          </a:solidFill>
        </p:spPr>
        <p:txBody>
          <a:bodyPr wrap="square">
            <a:spAutoFit/>
          </a:bodyPr>
          <a:lstStyle/>
          <a:p>
            <a:r>
              <a:rPr lang="en-US" sz="1200" dirty="0" err="1">
                <a:solidFill>
                  <a:schemeClr val="bg1"/>
                </a:solidFill>
                <a:latin typeface="Courier" pitchFamily="2" charset="0"/>
              </a:rPr>
              <a:t>apiVersion</a:t>
            </a:r>
            <a:r>
              <a:rPr lang="en-US" sz="1200" dirty="0">
                <a:solidFill>
                  <a:schemeClr val="bg1"/>
                </a:solidFill>
                <a:latin typeface="Courier" pitchFamily="2" charset="0"/>
              </a:rPr>
              <a:t>: </a:t>
            </a:r>
            <a:r>
              <a:rPr lang="en-US" sz="1200" dirty="0" err="1">
                <a:solidFill>
                  <a:schemeClr val="bg1"/>
                </a:solidFill>
                <a:latin typeface="Courier" pitchFamily="2" charset="0"/>
              </a:rPr>
              <a:t>config.istio.io</a:t>
            </a:r>
            <a:r>
              <a:rPr lang="en-US" sz="1200" dirty="0">
                <a:solidFill>
                  <a:schemeClr val="bg1"/>
                </a:solidFill>
                <a:latin typeface="Courier" pitchFamily="2" charset="0"/>
              </a:rPr>
              <a:t>/v1alpha2</a:t>
            </a:r>
          </a:p>
          <a:p>
            <a:r>
              <a:rPr lang="en-US" sz="1200" dirty="0">
                <a:solidFill>
                  <a:schemeClr val="bg1"/>
                </a:solidFill>
                <a:latin typeface="Courier" pitchFamily="2" charset="0"/>
              </a:rPr>
              <a:t>kind: </a:t>
            </a:r>
            <a:r>
              <a:rPr lang="en-US" sz="1200" dirty="0" err="1">
                <a:solidFill>
                  <a:schemeClr val="bg1"/>
                </a:solidFill>
                <a:latin typeface="Courier" pitchFamily="2" charset="0"/>
              </a:rPr>
              <a:t>RouteRule</a:t>
            </a:r>
            <a:endParaRPr lang="en-US" sz="1200" dirty="0">
              <a:solidFill>
                <a:schemeClr val="bg1"/>
              </a:solidFill>
              <a:latin typeface="Courier" pitchFamily="2" charset="0"/>
            </a:endParaRPr>
          </a:p>
          <a:p>
            <a:r>
              <a:rPr lang="en-US" sz="1200" dirty="0">
                <a:solidFill>
                  <a:schemeClr val="bg1"/>
                </a:solidFill>
                <a:latin typeface="Courier" pitchFamily="2" charset="0"/>
              </a:rPr>
              <a:t>metadata:</a:t>
            </a:r>
          </a:p>
          <a:p>
            <a:r>
              <a:rPr lang="en-US" sz="1200" dirty="0">
                <a:solidFill>
                  <a:schemeClr val="bg1"/>
                </a:solidFill>
                <a:latin typeface="Courier" pitchFamily="2" charset="0"/>
              </a:rPr>
              <a:t>  name: greeting-delay-abort</a:t>
            </a:r>
          </a:p>
          <a:p>
            <a:r>
              <a:rPr lang="en-US" sz="1200" dirty="0">
                <a:solidFill>
                  <a:schemeClr val="bg1"/>
                </a:solidFill>
                <a:latin typeface="Courier" pitchFamily="2" charset="0"/>
              </a:rPr>
              <a:t>spec:</a:t>
            </a:r>
          </a:p>
          <a:p>
            <a:r>
              <a:rPr lang="en-US" sz="1200" dirty="0">
                <a:solidFill>
                  <a:schemeClr val="bg1"/>
                </a:solidFill>
                <a:latin typeface="Courier" pitchFamily="2" charset="0"/>
              </a:rPr>
              <a:t>  destination:</a:t>
            </a:r>
          </a:p>
          <a:p>
            <a:r>
              <a:rPr lang="en-US" sz="1200" dirty="0">
                <a:solidFill>
                  <a:schemeClr val="bg1"/>
                </a:solidFill>
                <a:latin typeface="Courier" pitchFamily="2" charset="0"/>
              </a:rPr>
              <a:t>    name: greeting</a:t>
            </a:r>
          </a:p>
          <a:p>
            <a:r>
              <a:rPr lang="en-US" sz="1200" dirty="0">
                <a:solidFill>
                  <a:schemeClr val="bg1"/>
                </a:solidFill>
                <a:latin typeface="Courier" pitchFamily="2" charset="0"/>
              </a:rPr>
              <a:t>  match:</a:t>
            </a:r>
          </a:p>
          <a:p>
            <a:r>
              <a:rPr lang="en-US" sz="1200" dirty="0">
                <a:solidFill>
                  <a:schemeClr val="bg1"/>
                </a:solidFill>
                <a:latin typeface="Courier" pitchFamily="2" charset="0"/>
              </a:rPr>
              <a:t>    source:</a:t>
            </a:r>
          </a:p>
          <a:p>
            <a:r>
              <a:rPr lang="en-US" sz="1200" dirty="0">
                <a:solidFill>
                  <a:schemeClr val="bg1"/>
                </a:solidFill>
                <a:latin typeface="Courier" pitchFamily="2" charset="0"/>
              </a:rPr>
              <a:t>      name: </a:t>
            </a:r>
            <a:r>
              <a:rPr lang="en-US" sz="1200" dirty="0" err="1">
                <a:solidFill>
                  <a:schemeClr val="bg1"/>
                </a:solidFill>
                <a:latin typeface="Courier" pitchFamily="2" charset="0"/>
              </a:rPr>
              <a:t>webapp</a:t>
            </a:r>
            <a:endParaRPr lang="en-US" sz="1200" dirty="0">
              <a:solidFill>
                <a:schemeClr val="bg1"/>
              </a:solidFill>
              <a:latin typeface="Courier" pitchFamily="2" charset="0"/>
            </a:endParaRPr>
          </a:p>
          <a:p>
            <a:r>
              <a:rPr lang="en-US" sz="1200" dirty="0">
                <a:solidFill>
                  <a:schemeClr val="bg1"/>
                </a:solidFill>
                <a:latin typeface="Courier" pitchFamily="2" charset="0"/>
              </a:rPr>
              <a:t>      labels:</a:t>
            </a:r>
          </a:p>
          <a:p>
            <a:r>
              <a:rPr lang="en-US" sz="1200" dirty="0">
                <a:solidFill>
                  <a:schemeClr val="bg1"/>
                </a:solidFill>
                <a:latin typeface="Courier" pitchFamily="2" charset="0"/>
              </a:rPr>
              <a:t>        version: v2</a:t>
            </a:r>
          </a:p>
          <a:p>
            <a:r>
              <a:rPr lang="en-US" sz="1200" dirty="0">
                <a:solidFill>
                  <a:schemeClr val="bg1"/>
                </a:solidFill>
                <a:latin typeface="Courier" pitchFamily="2" charset="0"/>
              </a:rPr>
              <a:t>  route:</a:t>
            </a:r>
          </a:p>
          <a:p>
            <a:r>
              <a:rPr lang="en-US" sz="1200" dirty="0">
                <a:solidFill>
                  <a:schemeClr val="bg1"/>
                </a:solidFill>
                <a:latin typeface="Courier" pitchFamily="2" charset="0"/>
              </a:rPr>
              <a:t>  - labels:</a:t>
            </a:r>
          </a:p>
          <a:p>
            <a:r>
              <a:rPr lang="en-US" sz="1200" dirty="0">
                <a:solidFill>
                  <a:schemeClr val="bg1"/>
                </a:solidFill>
                <a:latin typeface="Courier" pitchFamily="2" charset="0"/>
              </a:rPr>
              <a:t>      greeting: howdy</a:t>
            </a:r>
          </a:p>
          <a:p>
            <a:r>
              <a:rPr lang="en-US" sz="1200" dirty="0">
                <a:solidFill>
                  <a:schemeClr val="bg1"/>
                </a:solidFill>
                <a:latin typeface="Courier" pitchFamily="2" charset="0"/>
              </a:rPr>
              <a:t>  </a:t>
            </a:r>
            <a:r>
              <a:rPr lang="en-US" sz="1200" dirty="0" err="1">
                <a:solidFill>
                  <a:schemeClr val="bg1"/>
                </a:solidFill>
                <a:latin typeface="Courier" pitchFamily="2" charset="0"/>
              </a:rPr>
              <a:t>httpFault</a:t>
            </a:r>
            <a:r>
              <a:rPr lang="en-US" sz="1200" dirty="0">
                <a:solidFill>
                  <a:schemeClr val="bg1"/>
                </a:solidFill>
                <a:latin typeface="Courier" pitchFamily="2" charset="0"/>
              </a:rPr>
              <a:t>:</a:t>
            </a:r>
          </a:p>
          <a:p>
            <a:r>
              <a:rPr lang="en-US" sz="1200" dirty="0">
                <a:solidFill>
                  <a:schemeClr val="bg1"/>
                </a:solidFill>
                <a:latin typeface="Courier" pitchFamily="2" charset="0"/>
              </a:rPr>
              <a:t>    delay:</a:t>
            </a:r>
          </a:p>
          <a:p>
            <a:r>
              <a:rPr lang="en-US" sz="1200" dirty="0">
                <a:solidFill>
                  <a:schemeClr val="bg1"/>
                </a:solidFill>
                <a:latin typeface="Courier" pitchFamily="2" charset="0"/>
              </a:rPr>
              <a:t>      </a:t>
            </a:r>
            <a:r>
              <a:rPr lang="en-US" sz="1200" dirty="0" err="1">
                <a:solidFill>
                  <a:schemeClr val="bg1"/>
                </a:solidFill>
                <a:latin typeface="Courier" pitchFamily="2" charset="0"/>
              </a:rPr>
              <a:t>fixedDelay</a:t>
            </a:r>
            <a:r>
              <a:rPr lang="en-US" sz="1200" dirty="0">
                <a:solidFill>
                  <a:schemeClr val="bg1"/>
                </a:solidFill>
                <a:latin typeface="Courier" pitchFamily="2" charset="0"/>
              </a:rPr>
              <a:t>: 5s</a:t>
            </a:r>
          </a:p>
          <a:p>
            <a:r>
              <a:rPr lang="en-US" sz="1200" dirty="0">
                <a:solidFill>
                  <a:schemeClr val="bg1"/>
                </a:solidFill>
                <a:latin typeface="Courier" pitchFamily="2" charset="0"/>
              </a:rPr>
              <a:t>    abort:</a:t>
            </a:r>
          </a:p>
          <a:p>
            <a:r>
              <a:rPr lang="en-US" sz="1200" dirty="0">
                <a:solidFill>
                  <a:schemeClr val="bg1"/>
                </a:solidFill>
                <a:latin typeface="Courier" pitchFamily="2" charset="0"/>
              </a:rPr>
              <a:t>      percent: 10</a:t>
            </a:r>
          </a:p>
          <a:p>
            <a:r>
              <a:rPr lang="en-US" sz="1200" dirty="0">
                <a:solidFill>
                  <a:schemeClr val="bg1"/>
                </a:solidFill>
                <a:latin typeface="Courier" pitchFamily="2" charset="0"/>
              </a:rPr>
              <a:t>      </a:t>
            </a:r>
            <a:r>
              <a:rPr lang="en-US" sz="1200" dirty="0" err="1">
                <a:solidFill>
                  <a:schemeClr val="bg1"/>
                </a:solidFill>
                <a:latin typeface="Courier" pitchFamily="2" charset="0"/>
              </a:rPr>
              <a:t>httpStatus</a:t>
            </a:r>
            <a:r>
              <a:rPr lang="en-US" sz="1200" dirty="0">
                <a:solidFill>
                  <a:schemeClr val="bg1"/>
                </a:solidFill>
                <a:latin typeface="Courier" pitchFamily="2" charset="0"/>
              </a:rPr>
              <a:t>: 400</a:t>
            </a:r>
          </a:p>
        </p:txBody>
      </p:sp>
      <p:sp>
        <p:nvSpPr>
          <p:cNvPr id="5" name="TextBox 4">
            <a:extLst>
              <a:ext uri="{FF2B5EF4-FFF2-40B4-BE49-F238E27FC236}">
                <a16:creationId xmlns:a16="http://schemas.microsoft.com/office/drawing/2014/main" id="{EC5DEB5D-1D72-134A-B630-B3DDB6A92F89}"/>
              </a:ext>
            </a:extLst>
          </p:cNvPr>
          <p:cNvSpPr txBox="1"/>
          <p:nvPr/>
        </p:nvSpPr>
        <p:spPr>
          <a:xfrm>
            <a:off x="4597401" y="369997"/>
            <a:ext cx="381846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Delay all requests from "</a:t>
            </a:r>
            <a:r>
              <a:rPr lang="en-US" sz="24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v2" to "greeting howdy" by 5s</a:t>
            </a:r>
          </a:p>
          <a:p>
            <a:pPr marL="285750" indent="-285750">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Abort 10% of requests</a:t>
            </a:r>
          </a:p>
        </p:txBody>
      </p:sp>
    </p:spTree>
    <p:extLst>
      <p:ext uri="{BB962C8B-B14F-4D97-AF65-F5344CB8AC3E}">
        <p14:creationId xmlns:p14="http://schemas.microsoft.com/office/powerpoint/2010/main" val="14257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52296</TotalTime>
  <Words>9086</Words>
  <Application>Microsoft Macintosh PowerPoint</Application>
  <PresentationFormat>On-screen Show (16:9)</PresentationFormat>
  <Paragraphs>1415</Paragraphs>
  <Slides>146</Slides>
  <Notes>87</Notes>
  <HiddenSlides>13</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146</vt:i4>
      </vt:variant>
    </vt:vector>
  </HeadingPairs>
  <TitlesOfParts>
    <vt:vector size="163"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Light</vt:lpstr>
      <vt:lpstr>Helvetica Neue</vt:lpstr>
      <vt:lpstr>Lucida Console</vt:lpstr>
      <vt:lpstr>Mangal</vt:lpstr>
      <vt:lpstr>Verdana</vt:lpstr>
      <vt:lpstr>DeckTemplate-AWS</vt:lpstr>
      <vt:lpstr>PowerPoint Presentation</vt:lpstr>
      <vt:lpstr>Agenda</vt:lpstr>
      <vt:lpstr>Introduction</vt:lpstr>
      <vt:lpstr>What Are Microservices?</vt:lpstr>
      <vt:lpstr>PowerPoint Presentation</vt:lpstr>
      <vt:lpstr>Application Concerns</vt:lpstr>
      <vt:lpstr>Building Blocks for Containerized Microservices</vt:lpstr>
      <vt:lpstr>A Typical Application with Microservices</vt:lpstr>
      <vt:lpstr>Build Your Application</vt:lpstr>
      <vt:lpstr>Eclipse Microprofile</vt:lpstr>
      <vt:lpstr>WildFly Swarm</vt:lpstr>
      <vt:lpstr>Hollow Jars – Customize your app server</vt:lpstr>
      <vt:lpstr>PowerPoint Presentation</vt:lpstr>
      <vt:lpstr>PowerPoint Presentation</vt:lpstr>
      <vt:lpstr>Microservices and Containers</vt:lpstr>
      <vt:lpstr>Microservices and Containers</vt:lpstr>
      <vt:lpstr>Running Container</vt:lpstr>
      <vt:lpstr>PowerPoint Presentation</vt:lpstr>
      <vt:lpstr>PowerPoint Presentation</vt:lpstr>
      <vt:lpstr>Running Containers</vt:lpstr>
      <vt:lpstr>Running Containers at Scale</vt:lpstr>
      <vt:lpstr>AWS Fargate and Amazon ECS</vt:lpstr>
      <vt:lpstr>Running Containers on AWS</vt:lpstr>
      <vt:lpstr>Helping Customers Scale Containers</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 and Monitoring</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Deployment Pipeline with AWS Fargate</vt:lpstr>
      <vt:lpstr>PowerPoint Presentation</vt:lpstr>
      <vt:lpstr>Monitoring</vt:lpstr>
      <vt:lpstr>Metrics</vt:lpstr>
      <vt:lpstr>X-Ray Service</vt:lpstr>
      <vt:lpstr>X-Ray SDK</vt:lpstr>
      <vt:lpstr>X-Ray Workflow</vt:lpstr>
      <vt:lpstr>X-Ray Daemon</vt:lpstr>
      <vt:lpstr>How Does AWS X-Ray help?</vt:lpstr>
      <vt:lpstr>Advanced Use Cases</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Deployment Pipeline with Kubernetes</vt:lpstr>
      <vt:lpstr>PowerPoint Presentation</vt:lpstr>
      <vt:lpstr>Logging using EKS</vt:lpstr>
      <vt:lpstr>PowerPoint Presentation</vt:lpstr>
      <vt:lpstr>Canary Deployment using Service Mesh</vt:lpstr>
      <vt:lpstr>Istio</vt:lpstr>
      <vt:lpstr>PowerPoint Presentation</vt:lpstr>
      <vt:lpstr>Canary Deployment using Request Routing</vt:lpstr>
      <vt:lpstr>PowerPoint Presentation</vt:lpstr>
      <vt:lpstr>Fault Injection</vt:lpstr>
      <vt:lpstr>5 seconds delay in 10% of requests</vt:lpstr>
      <vt:lpstr>PowerPoint Presentation</vt:lpstr>
      <vt:lpstr>EKS Support for Fargate in 2018</vt:lpstr>
      <vt:lpstr>Microservices using AWS Lambda</vt:lpstr>
      <vt:lpstr>Serverless Key Concepts</vt:lpstr>
      <vt:lpstr>Serverless Tenets</vt:lpstr>
      <vt:lpstr>Spectrum of AWS offerings</vt:lpstr>
      <vt:lpstr>Lambda Basics</vt:lpstr>
      <vt:lpstr>Using AWS Lambda</vt:lpstr>
      <vt:lpstr>Lambda execution model</vt:lpstr>
      <vt:lpstr>Anatomy of a Lambda function</vt:lpstr>
      <vt:lpstr>PowerPoint Presentation</vt:lpstr>
      <vt:lpstr>PowerPoint Presentation</vt:lpstr>
      <vt:lpstr>Serverless Application Model</vt:lpstr>
      <vt:lpstr>SAM Template</vt:lpstr>
      <vt:lpstr>SAM Commands</vt:lpstr>
      <vt:lpstr>SAM Local</vt:lpstr>
      <vt:lpstr>Microservices using AWS Lambda</vt:lpstr>
      <vt:lpstr>PowerPoint Presentation</vt:lpstr>
      <vt:lpstr>PowerPoint Presentation</vt:lpstr>
      <vt:lpstr>Lambda Best Practices</vt:lpstr>
      <vt:lpstr>Lambda based “monoliths”</vt:lpstr>
      <vt:lpstr>Lambda based “monoliths”</vt:lpstr>
      <vt:lpstr>Lambda based “nano-services”</vt:lpstr>
      <vt:lpstr>Lambda Best Practices</vt:lpstr>
      <vt:lpstr>Function Lifecycle</vt:lpstr>
      <vt:lpstr>Lambda Best Practices</vt:lpstr>
      <vt:lpstr>Lambda Best Practices</vt:lpstr>
      <vt:lpstr>Lambda Best Practices</vt:lpstr>
      <vt:lpstr>Lambda Best Practices</vt:lpstr>
      <vt:lpstr>Computer power</vt:lpstr>
      <vt:lpstr>Lambda Best Practices</vt:lpstr>
      <vt:lpstr>Lambda Best Practices</vt:lpstr>
      <vt:lpstr>API Gateway Stage Variables</vt:lpstr>
      <vt:lpstr>Aliases for Lambda Functions</vt:lpstr>
      <vt:lpstr>Stage Variables and Lambda Aliases</vt:lpstr>
      <vt:lpstr>Traffic Shifting in Lambda Aliases</vt:lpstr>
      <vt:lpstr>Canary Deployment Preference</vt:lpstr>
      <vt:lpstr>PowerPoint Presentation</vt:lpstr>
      <vt:lpstr>Logging and Metrics are a universal right!</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709</cp:revision>
  <dcterms:created xsi:type="dcterms:W3CDTF">2016-06-17T18:22:10Z</dcterms:created>
  <dcterms:modified xsi:type="dcterms:W3CDTF">2018-04-17T08:38:38Z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